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5.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media/image17.jpg" ContentType="image/jpeg"/>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9.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media/image33.jpg" ContentType="image/jpeg"/>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media/image34.jpg" ContentType="image/jpeg"/>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 id="2147483668" r:id="rId2"/>
    <p:sldMasterId id="2147483669" r:id="rId3"/>
    <p:sldMasterId id="2147483670" r:id="rId4"/>
    <p:sldMasterId id="2147483671" r:id="rId5"/>
    <p:sldMasterId id="2147483672" r:id="rId6"/>
  </p:sldMasterIdLst>
  <p:notesMasterIdLst>
    <p:notesMasterId r:id="rId66"/>
  </p:notesMasterIdLst>
  <p:handoutMasterIdLst>
    <p:handoutMasterId r:id="rId67"/>
  </p:handoutMasterIdLst>
  <p:sldIdLst>
    <p:sldId id="256" r:id="rId7"/>
    <p:sldId id="257" r:id="rId8"/>
    <p:sldId id="313" r:id="rId9"/>
    <p:sldId id="314" r:id="rId10"/>
    <p:sldId id="315" r:id="rId11"/>
    <p:sldId id="316" r:id="rId12"/>
    <p:sldId id="312"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309" r:id="rId37"/>
    <p:sldId id="310" r:id="rId38"/>
    <p:sldId id="295"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294"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4B87"/>
    <a:srgbClr val="BF5700"/>
    <a:srgbClr val="FF8200"/>
    <a:srgbClr val="1B306B"/>
    <a:srgbClr val="262626"/>
    <a:srgbClr val="FFCC00"/>
    <a:srgbClr val="F8F8F8"/>
    <a:srgbClr val="EEECE1"/>
    <a:srgbClr val="C0504D"/>
    <a:srgbClr val="D110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68" autoAdjust="0"/>
    <p:restoredTop sz="79893" autoAdjust="0"/>
  </p:normalViewPr>
  <p:slideViewPr>
    <p:cSldViewPr>
      <p:cViewPr varScale="1">
        <p:scale>
          <a:sx n="103" d="100"/>
          <a:sy n="103" d="100"/>
        </p:scale>
        <p:origin x="1416" y="18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handoutMaster" Target="handoutMasters/handoutMaster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2/2/18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2/2/18</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9.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This</a:t>
            </a:r>
            <a:r>
              <a:rPr lang="en-US" baseline="0" dirty="0"/>
              <a:t> class is, after all, about you </a:t>
            </a:r>
            <a:r>
              <a:rPr lang="mr-IN" baseline="0" dirty="0"/>
              <a:t>–</a:t>
            </a:r>
            <a:r>
              <a:rPr lang="en-US" baseline="0" dirty="0"/>
              <a:t> so let’s do some introductions.</a:t>
            </a:r>
          </a:p>
          <a:p>
            <a:endParaRPr lang="en-US" baseline="0" dirty="0"/>
          </a:p>
          <a:p>
            <a:endParaRPr lang="en-US" baseline="0" dirty="0"/>
          </a:p>
          <a:p>
            <a:r>
              <a:rPr lang="en-US" baseline="0" dirty="0"/>
              <a:t>(You may also want to ask “Fears about class?” </a:t>
            </a:r>
            <a:r>
              <a:rPr lang="mr-IN" baseline="0" dirty="0"/>
              <a:t>–</a:t>
            </a:r>
            <a:r>
              <a:rPr lang="en-US" baseline="0" dirty="0"/>
              <a:t> that can turn a little negative, so be ready to dissuade/make happy the students if you do ask this)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a:t>
            </a:fld>
            <a:endParaRPr lang="en-US"/>
          </a:p>
        </p:txBody>
      </p:sp>
    </p:spTree>
    <p:extLst>
      <p:ext uri="{BB962C8B-B14F-4D97-AF65-F5344CB8AC3E}">
        <p14:creationId xmlns:p14="http://schemas.microsoft.com/office/powerpoint/2010/main" val="68524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12</a:t>
            </a:fld>
            <a:endParaRPr lang="en-US"/>
          </a:p>
        </p:txBody>
      </p:sp>
    </p:spTree>
    <p:extLst>
      <p:ext uri="{BB962C8B-B14F-4D97-AF65-F5344CB8AC3E}">
        <p14:creationId xmlns:p14="http://schemas.microsoft.com/office/powerpoint/2010/main" val="1268111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13</a:t>
            </a:fld>
            <a:endParaRPr lang="en-US"/>
          </a:p>
        </p:txBody>
      </p:sp>
    </p:spTree>
    <p:extLst>
      <p:ext uri="{BB962C8B-B14F-4D97-AF65-F5344CB8AC3E}">
        <p14:creationId xmlns:p14="http://schemas.microsoft.com/office/powerpoint/2010/main" val="7774641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sz="1200" b="0" i="0" kern="1200" dirty="0">
                <a:solidFill>
                  <a:schemeClr val="tx1"/>
                </a:solidFill>
                <a:effectLst/>
                <a:latin typeface="+mn-lt"/>
                <a:ea typeface="+mn-ea"/>
                <a:cs typeface="+mn-cs"/>
              </a:rPr>
              <a:t>This program will not be a traditional college class. We're here to support you 100% of the way to really help you achieve their goals.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14</a:t>
            </a:fld>
            <a:endParaRPr lang="en-US"/>
          </a:p>
        </p:txBody>
      </p:sp>
    </p:spTree>
    <p:extLst>
      <p:ext uri="{BB962C8B-B14F-4D97-AF65-F5344CB8AC3E}">
        <p14:creationId xmlns:p14="http://schemas.microsoft.com/office/powerpoint/2010/main" val="2045028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There are</a:t>
            </a:r>
            <a:r>
              <a:rPr lang="en-US" baseline="0" dirty="0"/>
              <a:t> a few things you can do to ensure your success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15</a:t>
            </a:fld>
            <a:endParaRPr lang="en-US"/>
          </a:p>
        </p:txBody>
      </p:sp>
    </p:spTree>
    <p:extLst>
      <p:ext uri="{BB962C8B-B14F-4D97-AF65-F5344CB8AC3E}">
        <p14:creationId xmlns:p14="http://schemas.microsoft.com/office/powerpoint/2010/main" val="4002884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First off, don’t be this guy.</a:t>
            </a:r>
          </a:p>
          <a:p>
            <a:endParaRPr lang="en-US" dirty="0"/>
          </a:p>
          <a:p>
            <a:r>
              <a:rPr lang="en-US" dirty="0"/>
              <a:t>Those</a:t>
            </a:r>
            <a:r>
              <a:rPr lang="en-US" baseline="0" dirty="0"/>
              <a:t> that have the hardest time in the program are not the ones who came in knowing no programming. </a:t>
            </a:r>
          </a:p>
          <a:p>
            <a:endParaRPr lang="en-US" baseline="0" dirty="0"/>
          </a:p>
          <a:p>
            <a:r>
              <a:rPr lang="en-US" baseline="0" dirty="0"/>
              <a:t>It’s not the ones who haven’t played around with HTML, CSS, or Javascript.</a:t>
            </a:r>
          </a:p>
          <a:p>
            <a:endParaRPr lang="en-US" baseline="0" dirty="0"/>
          </a:p>
          <a:p>
            <a:r>
              <a:rPr lang="en-US" baseline="0" dirty="0"/>
              <a:t>It’s the ones who walk in thinking they either A) Know more than they do. Or B) Are experts in a completely different field. </a:t>
            </a:r>
          </a:p>
          <a:p>
            <a:endParaRPr lang="en-US" baseline="0" dirty="0"/>
          </a:p>
          <a:p>
            <a:r>
              <a:rPr lang="en-US" baseline="0" dirty="0"/>
              <a:t>There is something that stops people like this from accepting the reality.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17</a:t>
            </a:fld>
            <a:endParaRPr lang="en-US"/>
          </a:p>
        </p:txBody>
      </p:sp>
    </p:spTree>
    <p:extLst>
      <p:ext uri="{BB962C8B-B14F-4D97-AF65-F5344CB8AC3E}">
        <p14:creationId xmlns:p14="http://schemas.microsoft.com/office/powerpoint/2010/main" val="4960456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this guy.</a:t>
            </a:r>
            <a:br>
              <a:rPr lang="en-US" dirty="0"/>
            </a:br>
            <a:br>
              <a:rPr lang="en-US" dirty="0"/>
            </a:br>
            <a:r>
              <a:rPr lang="en-US" sz="1200" b="0" i="0" kern="1200" dirty="0">
                <a:solidFill>
                  <a:schemeClr val="tx1"/>
                </a:solidFill>
                <a:effectLst/>
                <a:latin typeface="+mn-lt"/>
                <a:ea typeface="+mn-ea"/>
                <a:cs typeface="+mn-cs"/>
              </a:rPr>
              <a:t>Having</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 humble attitude is the first requirement of being successful in this program.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18</a:t>
            </a:fld>
            <a:endParaRPr lang="en-US"/>
          </a:p>
        </p:txBody>
      </p:sp>
    </p:spTree>
    <p:extLst>
      <p:ext uri="{BB962C8B-B14F-4D97-AF65-F5344CB8AC3E}">
        <p14:creationId xmlns:p14="http://schemas.microsoft.com/office/powerpoint/2010/main" val="1328993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19</a:t>
            </a:fld>
            <a:endParaRPr lang="en-US"/>
          </a:p>
        </p:txBody>
      </p:sp>
    </p:spTree>
    <p:extLst>
      <p:ext uri="{BB962C8B-B14F-4D97-AF65-F5344CB8AC3E}">
        <p14:creationId xmlns:p14="http://schemas.microsoft.com/office/powerpoint/2010/main" val="9894534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Don’t be frustrated! Keep an open mind </a:t>
            </a:r>
            <a:r>
              <a:rPr lang="mr-IN" dirty="0"/>
              <a:t>–</a:t>
            </a:r>
            <a:r>
              <a:rPr lang="en-US" baseline="0" dirty="0"/>
              <a:t> you’re here to learn.</a:t>
            </a:r>
          </a:p>
          <a:p>
            <a:endParaRPr lang="en-US" baseline="0" dirty="0"/>
          </a:p>
          <a:p>
            <a:r>
              <a:rPr lang="en-US" sz="1200" b="0" i="0" kern="1200" dirty="0">
                <a:solidFill>
                  <a:schemeClr val="tx1"/>
                </a:solidFill>
                <a:effectLst/>
                <a:latin typeface="+mn-lt"/>
                <a:ea typeface="+mn-ea"/>
                <a:cs typeface="+mn-cs"/>
              </a:rPr>
              <a:t>You mastery of other subjects, educational backgrounds, and professional successes do not guarantee that you will do well here. The only thing that will guarantee success is hard work, humility, and a relentless desire to be better.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20</a:t>
            </a:fld>
            <a:endParaRPr lang="en-US"/>
          </a:p>
        </p:txBody>
      </p:sp>
    </p:spTree>
    <p:extLst>
      <p:ext uri="{BB962C8B-B14F-4D97-AF65-F5344CB8AC3E}">
        <p14:creationId xmlns:p14="http://schemas.microsoft.com/office/powerpoint/2010/main" val="329963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You are a blank</a:t>
            </a:r>
            <a:r>
              <a:rPr lang="en-US" baseline="0" dirty="0"/>
              <a:t> slate.</a:t>
            </a:r>
            <a:br>
              <a:rPr lang="en-US" dirty="0"/>
            </a:br>
            <a:br>
              <a:rPr lang="en-US" dirty="0"/>
            </a:br>
            <a:r>
              <a:rPr lang="en-US" dirty="0"/>
              <a:t>Seriously. Don’t lose sight of this image. At first</a:t>
            </a:r>
            <a:r>
              <a:rPr lang="en-US" baseline="0" dirty="0"/>
              <a:t> it may feel intimidating. Knowing how little you know. But relish the opportunity and take the privileges it comes with.</a:t>
            </a:r>
          </a:p>
          <a:p>
            <a:endParaRPr lang="en-US" baseline="0" dirty="0"/>
          </a:p>
          <a:p>
            <a:r>
              <a:rPr lang="en-US" baseline="0" dirty="0"/>
              <a:t>You have permission to struggle. To fail. To not “get” everything immediately.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21</a:t>
            </a:fld>
            <a:endParaRPr lang="en-US"/>
          </a:p>
        </p:txBody>
      </p:sp>
    </p:spTree>
    <p:extLst>
      <p:ext uri="{BB962C8B-B14F-4D97-AF65-F5344CB8AC3E}">
        <p14:creationId xmlns:p14="http://schemas.microsoft.com/office/powerpoint/2010/main" val="7011913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how does one learn? Well</a:t>
            </a:r>
            <a:r>
              <a:rPr lang="mr-IN" dirty="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22</a:t>
            </a:fld>
            <a:endParaRPr lang="en-US"/>
          </a:p>
        </p:txBody>
      </p:sp>
    </p:spTree>
    <p:extLst>
      <p:ext uri="{BB962C8B-B14F-4D97-AF65-F5344CB8AC3E}">
        <p14:creationId xmlns:p14="http://schemas.microsoft.com/office/powerpoint/2010/main" val="1170775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C4EDD4-C7C8-A842-B573-8DF52A8BA2F1}" type="slidenum">
              <a:rPr lang="en-US" smtClean="0"/>
              <a:t>3</a:t>
            </a:fld>
            <a:endParaRPr lang="en-US"/>
          </a:p>
        </p:txBody>
      </p:sp>
    </p:spTree>
    <p:extLst>
      <p:ext uri="{BB962C8B-B14F-4D97-AF65-F5344CB8AC3E}">
        <p14:creationId xmlns:p14="http://schemas.microsoft.com/office/powerpoint/2010/main" val="23545832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mr-IN" dirty="0"/>
              <a:t>…</a:t>
            </a:r>
            <a:r>
              <a:rPr lang="en-US" dirty="0"/>
              <a:t> there are a few obstacles in the way.</a:t>
            </a:r>
          </a:p>
          <a:p>
            <a:endParaRPr lang="en-US" dirty="0"/>
          </a:p>
          <a:p>
            <a:r>
              <a:rPr lang="en-US" dirty="0"/>
              <a:t>Things</a:t>
            </a:r>
            <a:r>
              <a:rPr lang="en-US" baseline="0" dirty="0"/>
              <a:t> that will frustrate you</a:t>
            </a:r>
            <a:r>
              <a:rPr lang="mr-IN" baseline="0" dirty="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23</a:t>
            </a:fld>
            <a:endParaRPr lang="en-US"/>
          </a:p>
        </p:txBody>
      </p:sp>
    </p:spTree>
    <p:extLst>
      <p:ext uri="{BB962C8B-B14F-4D97-AF65-F5344CB8AC3E}">
        <p14:creationId xmlns:p14="http://schemas.microsoft.com/office/powerpoint/2010/main" val="40041275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a:t>
            </a:r>
            <a:r>
              <a:rPr lang="en-US" baseline="0" dirty="0"/>
              <a:t> 1</a:t>
            </a:r>
            <a:br>
              <a:rPr lang="en-US" baseline="0" dirty="0"/>
            </a:br>
            <a:br>
              <a:rPr lang="en-US" baseline="0" dirty="0"/>
            </a:br>
            <a:r>
              <a:rPr lang="en-US" sz="1200" b="0" i="0" kern="1200" dirty="0">
                <a:solidFill>
                  <a:schemeClr val="tx1"/>
                </a:solidFill>
                <a:effectLst/>
                <a:latin typeface="+mn-lt"/>
                <a:ea typeface="+mn-ea"/>
                <a:cs typeface="+mn-cs"/>
              </a:rPr>
              <a:t>First, learning to code is tough, intimidating, and frustrating at times. You should forget about your uncle/brother-in-law/friend/step-sister who told you about so-and-so learning to build apps in 1 week. Coding is hard. It will take time. There is no way around that.</a:t>
            </a:r>
            <a:endParaRPr lang="en-US" sz="1200" b="0" i="0" kern="1200" baseline="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It’s confusing, difficult, and there’s a ton to learn. But it’s super rewarding when you _do_ learn why your code broke or is working.</a:t>
            </a:r>
            <a:endParaRPr lang="en-US" baseline="0"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24</a:t>
            </a:fld>
            <a:endParaRPr lang="en-US"/>
          </a:p>
        </p:txBody>
      </p:sp>
    </p:spTree>
    <p:extLst>
      <p:ext uri="{BB962C8B-B14F-4D97-AF65-F5344CB8AC3E}">
        <p14:creationId xmlns:p14="http://schemas.microsoft.com/office/powerpoint/2010/main" val="11720820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a:t>
            </a:r>
          </a:p>
          <a:p>
            <a:endParaRPr lang="en-US" dirty="0"/>
          </a:p>
          <a:p>
            <a:r>
              <a:rPr lang="en-US" sz="1200" b="0" i="0" kern="1200" dirty="0">
                <a:solidFill>
                  <a:schemeClr val="tx1"/>
                </a:solidFill>
                <a:effectLst/>
                <a:latin typeface="+mn-lt"/>
                <a:ea typeface="+mn-ea"/>
                <a:cs typeface="+mn-cs"/>
              </a:rPr>
              <a:t>There will be many moments where you will doubt yourself.</a:t>
            </a:r>
            <a:endParaRPr lang="en-US" dirty="0"/>
          </a:p>
          <a:p>
            <a:endParaRPr lang="en-US" dirty="0"/>
          </a:p>
          <a:p>
            <a:r>
              <a:rPr lang="en-US" dirty="0"/>
              <a:t>Everyone is on the same</a:t>
            </a:r>
            <a:r>
              <a:rPr lang="en-US" baseline="0" dirty="0"/>
              <a:t> page as you. No-one in this classroom is dumb. You all have varying backgrounds with differing experiences and exposure.</a:t>
            </a:r>
          </a:p>
          <a:p>
            <a:endParaRPr lang="en-US" baseline="0" dirty="0"/>
          </a:p>
          <a:p>
            <a:endParaRPr lang="en-US" baseline="0" dirty="0"/>
          </a:p>
          <a:p>
            <a:r>
              <a:rPr lang="en-US" baseline="0" dirty="0"/>
              <a:t>Everyone was where you are at some point in their career. Every single developer. Me too. </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takes time but you have what it takes; you were selected for this program because we know you have what it takes.</a:t>
            </a:r>
            <a:endParaRPr lang="en-US" baseline="0" dirty="0"/>
          </a:p>
          <a:p>
            <a:endParaRPr lang="en-US" baseline="0" dirty="0"/>
          </a:p>
          <a:p>
            <a:endParaRPr lang="en-US" baseline="0" dirty="0"/>
          </a:p>
          <a:p>
            <a:r>
              <a:rPr lang="en-US" baseline="0" dirty="0"/>
              <a:t>The first few weeks will be difficult, but everyone will be on a pretty level playing field a few weeks in.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25</a:t>
            </a:fld>
            <a:endParaRPr lang="en-US"/>
          </a:p>
        </p:txBody>
      </p:sp>
    </p:spTree>
    <p:extLst>
      <p:ext uri="{BB962C8B-B14F-4D97-AF65-F5344CB8AC3E}">
        <p14:creationId xmlns:p14="http://schemas.microsoft.com/office/powerpoint/2010/main" val="10953714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 </a:t>
            </a:r>
            <a:r>
              <a:rPr lang="mr-IN" dirty="0"/>
              <a:t>–</a:t>
            </a:r>
            <a:r>
              <a:rPr lang="en-US" dirty="0"/>
              <a:t> you have a ton</a:t>
            </a:r>
            <a:r>
              <a:rPr lang="en-US" baseline="0" dirty="0"/>
              <a:t> of ground to cover! </a:t>
            </a:r>
          </a:p>
          <a:p>
            <a:endParaRPr lang="en-US" baseline="0" dirty="0"/>
          </a:p>
          <a:p>
            <a:r>
              <a:rPr lang="en-US" baseline="0" dirty="0"/>
              <a:t>There’s a lot to learn, and it can be intimidating. But honestly, 6 months will be over before you know it. </a:t>
            </a:r>
          </a:p>
          <a:p>
            <a:endParaRPr lang="en-US" baseline="0" dirty="0"/>
          </a:p>
          <a:p>
            <a:r>
              <a:rPr lang="en-US" sz="1200" b="0" i="0" kern="1200" baseline="0" dirty="0">
                <a:solidFill>
                  <a:schemeClr val="tx1"/>
                </a:solidFill>
                <a:effectLst/>
                <a:latin typeface="+mn-lt"/>
                <a:ea typeface="+mn-ea"/>
                <a:cs typeface="+mn-cs"/>
              </a:rPr>
              <a:t>Because </a:t>
            </a:r>
            <a:r>
              <a:rPr lang="en-US" sz="1200" b="0" i="0" kern="1200" dirty="0">
                <a:solidFill>
                  <a:schemeClr val="tx1"/>
                </a:solidFill>
                <a:effectLst/>
                <a:latin typeface="+mn-lt"/>
                <a:ea typeface="+mn-ea"/>
                <a:cs typeface="+mn-cs"/>
              </a:rPr>
              <a:t>of the length of the program, personal issues WILL come up during the course of the program, and it</a:t>
            </a:r>
            <a:r>
              <a:rPr lang="en-US" sz="1200" b="0" i="0" kern="1200" baseline="0" dirty="0">
                <a:solidFill>
                  <a:schemeClr val="tx1"/>
                </a:solidFill>
                <a:effectLst/>
                <a:latin typeface="+mn-lt"/>
                <a:ea typeface="+mn-ea"/>
                <a:cs typeface="+mn-cs"/>
              </a:rPr>
              <a:t> will be challenging to stay motivated.</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should see each other as a family embarking on a long journey. You will become far closer to your peers than you realize. Intensity is no substitute for endurance.</a:t>
            </a:r>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26</a:t>
            </a:fld>
            <a:endParaRPr lang="en-US"/>
          </a:p>
        </p:txBody>
      </p:sp>
    </p:spTree>
    <p:extLst>
      <p:ext uri="{BB962C8B-B14F-4D97-AF65-F5344CB8AC3E}">
        <p14:creationId xmlns:p14="http://schemas.microsoft.com/office/powerpoint/2010/main" val="13348615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And</a:t>
            </a:r>
            <a:r>
              <a:rPr lang="en-US" baseline="0" dirty="0"/>
              <a:t> will take a while to master. Persisting in general is the #1 hardest thing in this course.</a:t>
            </a:r>
          </a:p>
          <a:p>
            <a:endParaRPr lang="en-US" baseline="0" dirty="0"/>
          </a:p>
          <a:p>
            <a:r>
              <a:rPr lang="en-US" baseline="0" dirty="0"/>
              <a:t>Perhaps tied with having self-confidence (talk about imposter syndrome).</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27</a:t>
            </a:fld>
            <a:endParaRPr lang="en-US"/>
          </a:p>
        </p:txBody>
      </p:sp>
    </p:spTree>
    <p:extLst>
      <p:ext uri="{BB962C8B-B14F-4D97-AF65-F5344CB8AC3E}">
        <p14:creationId xmlns:p14="http://schemas.microsoft.com/office/powerpoint/2010/main" val="13550345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Frustration</a:t>
            </a:r>
            <a:r>
              <a:rPr lang="en-US" baseline="0" dirty="0"/>
              <a:t> = learning, seriously. Here’s the author of a pretty famous book on the mean stack: </a:t>
            </a:r>
          </a:p>
          <a:p>
            <a:endParaRPr lang="en-US" baseline="0" dirty="0"/>
          </a:p>
          <a:p>
            <a:r>
              <a:rPr lang="en-US" baseline="0" dirty="0"/>
              <a:t>So how do we get through this frustration and actually learn?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28</a:t>
            </a:fld>
            <a:endParaRPr lang="en-US"/>
          </a:p>
        </p:txBody>
      </p:sp>
    </p:spTree>
    <p:extLst>
      <p:ext uri="{BB962C8B-B14F-4D97-AF65-F5344CB8AC3E}">
        <p14:creationId xmlns:p14="http://schemas.microsoft.com/office/powerpoint/2010/main" val="37819667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29</a:t>
            </a:fld>
            <a:endParaRPr lang="en-US"/>
          </a:p>
        </p:txBody>
      </p:sp>
    </p:spTree>
    <p:extLst>
      <p:ext uri="{BB962C8B-B14F-4D97-AF65-F5344CB8AC3E}">
        <p14:creationId xmlns:p14="http://schemas.microsoft.com/office/powerpoint/2010/main" val="8242264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30</a:t>
            </a:fld>
            <a:endParaRPr lang="en-US"/>
          </a:p>
        </p:txBody>
      </p:sp>
    </p:spTree>
    <p:extLst>
      <p:ext uri="{BB962C8B-B14F-4D97-AF65-F5344CB8AC3E}">
        <p14:creationId xmlns:p14="http://schemas.microsoft.com/office/powerpoint/2010/main" val="31901129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31</a:t>
            </a:fld>
            <a:endParaRPr lang="en-US"/>
          </a:p>
        </p:txBody>
      </p:sp>
    </p:spTree>
    <p:extLst>
      <p:ext uri="{BB962C8B-B14F-4D97-AF65-F5344CB8AC3E}">
        <p14:creationId xmlns:p14="http://schemas.microsoft.com/office/powerpoint/2010/main" val="13258329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32</a:t>
            </a:fld>
            <a:endParaRPr lang="en-US"/>
          </a:p>
        </p:txBody>
      </p:sp>
    </p:spTree>
    <p:extLst>
      <p:ext uri="{BB962C8B-B14F-4D97-AF65-F5344CB8AC3E}">
        <p14:creationId xmlns:p14="http://schemas.microsoft.com/office/powerpoint/2010/main" val="1125409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Enough about you, time to talk about me.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a:t>
            </a:fld>
            <a:endParaRPr lang="en-US"/>
          </a:p>
        </p:txBody>
      </p:sp>
    </p:spTree>
    <p:extLst>
      <p:ext uri="{BB962C8B-B14F-4D97-AF65-F5344CB8AC3E}">
        <p14:creationId xmlns:p14="http://schemas.microsoft.com/office/powerpoint/2010/main" val="17520214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Of course, to do this, you’ll need to be great</a:t>
            </a:r>
            <a:r>
              <a:rPr lang="en-US" baseline="0" dirty="0"/>
              <a:t> at googling!</a:t>
            </a:r>
          </a:p>
          <a:p>
            <a:endParaRPr lang="en-US" baseline="0" dirty="0"/>
          </a:p>
          <a:p>
            <a:pPr marL="171450" indent="-171450">
              <a:buFontTx/>
              <a:buChar char="-"/>
            </a:pPr>
            <a:r>
              <a:rPr lang="en-US" baseline="0" dirty="0"/>
              <a:t>This is arguably the best/most important skill you can use.</a:t>
            </a:r>
          </a:p>
          <a:p>
            <a:pPr marL="171450" indent="-171450">
              <a:buFontTx/>
              <a:buChar char="-"/>
            </a:pPr>
            <a:r>
              <a:rPr lang="en-US" baseline="0" dirty="0"/>
              <a:t> It’s silly, but being able to find the answers to your questions is extremely important, and people won’t always be around. Google should almost always be your first go-to (it has almost every answer, if you know how to find it).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33</a:t>
            </a:fld>
            <a:endParaRPr lang="en-US"/>
          </a:p>
        </p:txBody>
      </p:sp>
    </p:spTree>
    <p:extLst>
      <p:ext uri="{BB962C8B-B14F-4D97-AF65-F5344CB8AC3E}">
        <p14:creationId xmlns:p14="http://schemas.microsoft.com/office/powerpoint/2010/main" val="4522352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a:t>
            </a:r>
            <a:r>
              <a:rPr lang="en-US" baseline="0" dirty="0"/>
              <a:t> talked about the journey and how to be successful, let’s talk about the stops along the way.</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34</a:t>
            </a:fld>
            <a:endParaRPr lang="en-US"/>
          </a:p>
        </p:txBody>
      </p:sp>
    </p:spTree>
    <p:extLst>
      <p:ext uri="{BB962C8B-B14F-4D97-AF65-F5344CB8AC3E}">
        <p14:creationId xmlns:p14="http://schemas.microsoft.com/office/powerpoint/2010/main" val="14002423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Here’s what our days will look like.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Question:</a:t>
            </a:r>
            <a:r>
              <a:rPr lang="en-US" baseline="0" dirty="0"/>
              <a:t> </a:t>
            </a:r>
            <a:r>
              <a:rPr lang="en-US" dirty="0"/>
              <a:t>How do you learn to code? (NEXT)</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35</a:t>
            </a:fld>
            <a:endParaRPr lang="en-US"/>
          </a:p>
        </p:txBody>
      </p:sp>
    </p:spTree>
    <p:extLst>
      <p:ext uri="{BB962C8B-B14F-4D97-AF65-F5344CB8AC3E}">
        <p14:creationId xmlns:p14="http://schemas.microsoft.com/office/powerpoint/2010/main" val="124624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By</a:t>
            </a:r>
            <a:r>
              <a:rPr lang="en-US" baseline="0" dirty="0"/>
              <a:t> coding! Unfortunate, right? </a:t>
            </a:r>
          </a:p>
          <a:p>
            <a:endParaRPr lang="en-US" baseline="0" dirty="0"/>
          </a:p>
          <a:p>
            <a:r>
              <a:rPr lang="en-US" baseline="0" dirty="0"/>
              <a:t>We’ll get a ton of in-class practice reading and writing code, so the course quickly becomes “code-centric”. </a:t>
            </a:r>
          </a:p>
          <a:p>
            <a:endParaRPr lang="en-US" baseline="0" dirty="0"/>
          </a:p>
          <a:p>
            <a:r>
              <a:rPr lang="en-US" baseline="0" dirty="0"/>
              <a:t>Most days will be much less presentation-heavy than today.</a:t>
            </a:r>
          </a:p>
          <a:p>
            <a:endParaRPr lang="en-US" baseline="0" dirty="0"/>
          </a:p>
          <a:p>
            <a:r>
              <a:rPr lang="en-US" baseline="0"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36</a:t>
            </a:fld>
            <a:endParaRPr lang="en-US"/>
          </a:p>
        </p:txBody>
      </p:sp>
    </p:spTree>
    <p:extLst>
      <p:ext uri="{BB962C8B-B14F-4D97-AF65-F5344CB8AC3E}">
        <p14:creationId xmlns:p14="http://schemas.microsoft.com/office/powerpoint/2010/main" val="11835294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next up I want to</a:t>
            </a:r>
            <a:r>
              <a:rPr lang="en-US" baseline="0" dirty="0"/>
              <a:t> spend a little bit of time checking that everyone has everything they need installed (from the pre-work).</a:t>
            </a:r>
          </a:p>
          <a:p>
            <a:endParaRPr lang="en-US" baseline="0" dirty="0"/>
          </a:p>
          <a:p>
            <a:r>
              <a:rPr lang="en-US" baseline="0" dirty="0"/>
              <a:t>If you can check off all of these things, spend this time helping your neighbors. This should become a habit </a:t>
            </a:r>
            <a:r>
              <a:rPr lang="mr-IN" baseline="0" dirty="0"/>
              <a:t>–</a:t>
            </a:r>
            <a:r>
              <a:rPr lang="en-US" baseline="0" dirty="0"/>
              <a:t> try to ask for help form your neighbors before going to a TA (you will both learn more along the way). &lt; We’ll talk more about this soon.</a:t>
            </a:r>
          </a:p>
          <a:p>
            <a:endParaRPr lang="en-US" baseline="0" dirty="0"/>
          </a:p>
          <a:p>
            <a:r>
              <a:rPr lang="en-US" baseline="0" dirty="0"/>
              <a:t>That said, let’s check some things off of a list.</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37</a:t>
            </a:fld>
            <a:endParaRPr lang="en-US"/>
          </a:p>
        </p:txBody>
      </p:sp>
    </p:spTree>
    <p:extLst>
      <p:ext uri="{BB962C8B-B14F-4D97-AF65-F5344CB8AC3E}">
        <p14:creationId xmlns:p14="http://schemas.microsoft.com/office/powerpoint/2010/main" val="9134019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38</a:t>
            </a:fld>
            <a:endParaRPr lang="en-US"/>
          </a:p>
        </p:txBody>
      </p:sp>
    </p:spTree>
    <p:extLst>
      <p:ext uri="{BB962C8B-B14F-4D97-AF65-F5344CB8AC3E}">
        <p14:creationId xmlns:p14="http://schemas.microsoft.com/office/powerpoint/2010/main" val="18286686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39</a:t>
            </a:fld>
            <a:endParaRPr lang="en-US"/>
          </a:p>
        </p:txBody>
      </p:sp>
    </p:spTree>
    <p:extLst>
      <p:ext uri="{BB962C8B-B14F-4D97-AF65-F5344CB8AC3E}">
        <p14:creationId xmlns:p14="http://schemas.microsoft.com/office/powerpoint/2010/main" val="10063899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40</a:t>
            </a:fld>
            <a:endParaRPr lang="en-US"/>
          </a:p>
        </p:txBody>
      </p:sp>
    </p:spTree>
    <p:extLst>
      <p:ext uri="{BB962C8B-B14F-4D97-AF65-F5344CB8AC3E}">
        <p14:creationId xmlns:p14="http://schemas.microsoft.com/office/powerpoint/2010/main" val="25736182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what exactly does</a:t>
            </a:r>
            <a:r>
              <a:rPr lang="en-US" baseline="0" dirty="0"/>
              <a:t> it mean to be a “full stack developer?”</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42</a:t>
            </a:fld>
            <a:endParaRPr lang="en-US"/>
          </a:p>
        </p:txBody>
      </p:sp>
    </p:spTree>
    <p:extLst>
      <p:ext uri="{BB962C8B-B14F-4D97-AF65-F5344CB8AC3E}">
        <p14:creationId xmlns:p14="http://schemas.microsoft.com/office/powerpoint/2010/main" val="22351166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Let’s use YouTube as an example. (Go to YouTube and do basic search)</a:t>
            </a:r>
          </a:p>
          <a:p>
            <a:endParaRPr lang="en-US" dirty="0"/>
          </a:p>
          <a:p>
            <a:r>
              <a:rPr lang="en-US" dirty="0"/>
              <a:t>You’ll learn all of this in time, but</a:t>
            </a:r>
            <a:r>
              <a:rPr lang="en-US" baseline="0" dirty="0"/>
              <a:t> a basic YouTube search requires two things:</a:t>
            </a:r>
          </a:p>
          <a:p>
            <a:pPr marL="228600" indent="-228600">
              <a:buAutoNum type="arabicParenR"/>
            </a:pPr>
            <a:r>
              <a:rPr lang="en-US" baseline="0" dirty="0"/>
              <a:t>A ”frontend” </a:t>
            </a:r>
            <a:r>
              <a:rPr lang="mr-IN" baseline="0" dirty="0"/>
              <a:t>–</a:t>
            </a:r>
            <a:r>
              <a:rPr lang="en-US" baseline="0" dirty="0"/>
              <a:t> the graphical user interface which responds to what I type</a:t>
            </a:r>
          </a:p>
          <a:p>
            <a:pPr marL="228600" indent="-228600">
              <a:buAutoNum type="arabicParenR"/>
            </a:pPr>
            <a:r>
              <a:rPr lang="en-US" baseline="0" dirty="0"/>
              <a:t>A “backend” </a:t>
            </a:r>
            <a:r>
              <a:rPr lang="mr-IN" baseline="0" dirty="0"/>
              <a:t>–</a:t>
            </a:r>
            <a:r>
              <a:rPr lang="en-US" baseline="0" dirty="0"/>
              <a:t> the code on the “server side” that is able to do the logic behind the search, find the relevant videos, and send them along</a:t>
            </a:r>
          </a:p>
          <a:p>
            <a:pPr marL="228600" indent="-228600">
              <a:buAutoNum type="arabicParenR"/>
            </a:pPr>
            <a:endParaRPr lang="en-US" baseline="0" dirty="0"/>
          </a:p>
          <a:p>
            <a:pPr marL="0" indent="0">
              <a:buNone/>
            </a:pPr>
            <a:r>
              <a:rPr lang="en-US" baseline="0" dirty="0"/>
              <a:t>(Go to next slide)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43</a:t>
            </a:fld>
            <a:endParaRPr lang="en-US"/>
          </a:p>
        </p:txBody>
      </p:sp>
    </p:spTree>
    <p:extLst>
      <p:ext uri="{BB962C8B-B14F-4D97-AF65-F5344CB8AC3E}">
        <p14:creationId xmlns:p14="http://schemas.microsoft.com/office/powerpoint/2010/main" val="614956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Here’s this cool thing I built. It does X and it’s important because Y.</a:t>
            </a:r>
          </a:p>
          <a:p>
            <a:endParaRPr lang="en-US" dirty="0"/>
          </a:p>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5</a:t>
            </a:fld>
            <a:endParaRPr lang="en-US"/>
          </a:p>
        </p:txBody>
      </p:sp>
    </p:spTree>
    <p:extLst>
      <p:ext uri="{BB962C8B-B14F-4D97-AF65-F5344CB8AC3E}">
        <p14:creationId xmlns:p14="http://schemas.microsoft.com/office/powerpoint/2010/main" val="27293120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Websites today</a:t>
            </a:r>
            <a:r>
              <a:rPr lang="en-US" baseline="0" dirty="0"/>
              <a:t> are all about reading code for these components </a:t>
            </a:r>
            <a:r>
              <a:rPr lang="mr-IN" baseline="0" dirty="0"/>
              <a:t>–</a:t>
            </a:r>
            <a:r>
              <a:rPr lang="en-US" baseline="0" dirty="0"/>
              <a:t> “frontend” and “backend”</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44</a:t>
            </a:fld>
            <a:endParaRPr lang="en-US"/>
          </a:p>
        </p:txBody>
      </p:sp>
    </p:spTree>
    <p:extLst>
      <p:ext uri="{BB962C8B-B14F-4D97-AF65-F5344CB8AC3E}">
        <p14:creationId xmlns:p14="http://schemas.microsoft.com/office/powerpoint/2010/main" val="22524357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That is “Full-Stack Development” </a:t>
            </a:r>
            <a:r>
              <a:rPr lang="mr-IN" dirty="0"/>
              <a:t>–</a:t>
            </a:r>
            <a:r>
              <a:rPr lang="en-US" dirty="0"/>
              <a:t> you build can</a:t>
            </a:r>
            <a:r>
              <a:rPr lang="en-US" baseline="0" dirty="0"/>
              <a:t> and will build the whole thing.</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45</a:t>
            </a:fld>
            <a:endParaRPr lang="en-US"/>
          </a:p>
        </p:txBody>
      </p:sp>
    </p:spTree>
    <p:extLst>
      <p:ext uri="{BB962C8B-B14F-4D97-AF65-F5344CB8AC3E}">
        <p14:creationId xmlns:p14="http://schemas.microsoft.com/office/powerpoint/2010/main" val="21502954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In this course, you’ll learn everything you need to be able to do this </a:t>
            </a:r>
            <a:r>
              <a:rPr lang="mr-IN" dirty="0"/>
              <a:t>–</a:t>
            </a:r>
            <a:r>
              <a:rPr lang="en-US" dirty="0"/>
              <a:t> </a:t>
            </a:r>
            <a:br>
              <a:rPr lang="en-US" dirty="0"/>
            </a:br>
            <a:endParaRPr lang="en-US" dirty="0"/>
          </a:p>
          <a:p>
            <a:r>
              <a:rPr lang="en-US" dirty="0"/>
              <a:t>you’ll be</a:t>
            </a:r>
            <a:r>
              <a:rPr lang="en-US" baseline="0" dirty="0"/>
              <a:t> able to build complex web applications even as a single developer.</a:t>
            </a:r>
          </a:p>
          <a:p>
            <a:endParaRPr lang="en-US" baseline="0" dirty="0"/>
          </a:p>
          <a:p>
            <a:endParaRPr lang="en-US" baseline="0" dirty="0"/>
          </a:p>
          <a:p>
            <a:r>
              <a:rPr lang="en-US" baseline="0" dirty="0"/>
              <a:t>Questions?</a:t>
            </a:r>
          </a:p>
          <a:p>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46</a:t>
            </a:fld>
            <a:endParaRPr lang="en-US"/>
          </a:p>
        </p:txBody>
      </p:sp>
    </p:spTree>
    <p:extLst>
      <p:ext uri="{BB962C8B-B14F-4D97-AF65-F5344CB8AC3E}">
        <p14:creationId xmlns:p14="http://schemas.microsoft.com/office/powerpoint/2010/main" val="16297260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 terminal is the portal to your</a:t>
            </a:r>
            <a:r>
              <a:rPr lang="en-US" baseline="0" dirty="0"/>
              <a:t> computer </a:t>
            </a:r>
            <a:r>
              <a:rPr lang="mr-IN" baseline="0" dirty="0"/>
              <a:t>–</a:t>
            </a:r>
            <a:r>
              <a:rPr lang="en-US" baseline="0" dirty="0"/>
              <a:t> it allows you to run and even script commands that can create files, folders, and more.</a:t>
            </a:r>
          </a:p>
          <a:p>
            <a:endParaRPr lang="en-US" baseline="0" dirty="0"/>
          </a:p>
          <a:p>
            <a:r>
              <a:rPr lang="en-US" baseline="0" dirty="0"/>
              <a:t>It is extremely important that you get intimately familiar with the terminal as soon as possible, as you’ll use it for almost everything. It is fast and powerful.</a:t>
            </a:r>
          </a:p>
          <a:p>
            <a:endParaRPr lang="en-US" baseline="0" dirty="0"/>
          </a:p>
          <a:p>
            <a:r>
              <a:rPr lang="en-US" baseline="0" dirty="0"/>
              <a:t>NEXT</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48</a:t>
            </a:fld>
            <a:endParaRPr lang="en-US"/>
          </a:p>
        </p:txBody>
      </p:sp>
    </p:spTree>
    <p:extLst>
      <p:ext uri="{BB962C8B-B14F-4D97-AF65-F5344CB8AC3E}">
        <p14:creationId xmlns:p14="http://schemas.microsoft.com/office/powerpoint/2010/main" val="28838139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let’s run through a couple of examples.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49</a:t>
            </a:fld>
            <a:endParaRPr lang="en-US"/>
          </a:p>
        </p:txBody>
      </p:sp>
    </p:spTree>
    <p:extLst>
      <p:ext uri="{BB962C8B-B14F-4D97-AF65-F5344CB8AC3E}">
        <p14:creationId xmlns:p14="http://schemas.microsoft.com/office/powerpoint/2010/main" val="9378822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Your turn!</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50</a:t>
            </a:fld>
            <a:endParaRPr lang="en-US"/>
          </a:p>
        </p:txBody>
      </p:sp>
    </p:spTree>
    <p:extLst>
      <p:ext uri="{BB962C8B-B14F-4D97-AF65-F5344CB8AC3E}">
        <p14:creationId xmlns:p14="http://schemas.microsoft.com/office/powerpoint/2010/main" val="950650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51</a:t>
            </a:fld>
            <a:endParaRPr lang="en-US"/>
          </a:p>
        </p:txBody>
      </p:sp>
    </p:spTree>
    <p:extLst>
      <p:ext uri="{BB962C8B-B14F-4D97-AF65-F5344CB8AC3E}">
        <p14:creationId xmlns:p14="http://schemas.microsoft.com/office/powerpoint/2010/main" val="6555377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Re-ask</a:t>
            </a:r>
            <a:r>
              <a:rPr lang="en-US" baseline="0" dirty="0"/>
              <a:t> the questions after a couple of minutes walking neighbor-discussion:</a:t>
            </a:r>
          </a:p>
          <a:p>
            <a:pPr marL="171450" indent="-171450">
              <a:buFontTx/>
              <a:buChar char="-"/>
            </a:pPr>
            <a:r>
              <a:rPr lang="en-US" baseline="0" dirty="0"/>
              <a:t>How do you create a new folder?</a:t>
            </a:r>
          </a:p>
          <a:p>
            <a:pPr marL="171450" indent="-171450">
              <a:buFontTx/>
              <a:buChar char="-"/>
            </a:pPr>
            <a:r>
              <a:rPr lang="en-US" baseline="0" dirty="0"/>
              <a:t>How do you create a new file?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52</a:t>
            </a:fld>
            <a:endParaRPr lang="en-US"/>
          </a:p>
        </p:txBody>
      </p:sp>
    </p:spTree>
    <p:extLst>
      <p:ext uri="{BB962C8B-B14F-4D97-AF65-F5344CB8AC3E}">
        <p14:creationId xmlns:p14="http://schemas.microsoft.com/office/powerpoint/2010/main" val="18869325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can create HTML files from the terminal, let’s create one and actually write some HTML.</a:t>
            </a:r>
          </a:p>
        </p:txBody>
      </p:sp>
      <p:sp>
        <p:nvSpPr>
          <p:cNvPr id="4" name="Slide Number Placeholder 3"/>
          <p:cNvSpPr>
            <a:spLocks noGrp="1"/>
          </p:cNvSpPr>
          <p:nvPr>
            <p:ph type="sldNum" sz="quarter" idx="10"/>
          </p:nvPr>
        </p:nvSpPr>
        <p:spPr/>
        <p:txBody>
          <a:bodyPr/>
          <a:lstStyle/>
          <a:p>
            <a:fld id="{F4EE911A-504C-45E1-9DD1-A7318D673F80}" type="slidenum">
              <a:rPr lang="en-US" smtClean="0"/>
              <a:t>53</a:t>
            </a:fld>
            <a:endParaRPr lang="en-US"/>
          </a:p>
        </p:txBody>
      </p:sp>
    </p:spTree>
    <p:extLst>
      <p:ext uri="{BB962C8B-B14F-4D97-AF65-F5344CB8AC3E}">
        <p14:creationId xmlns:p14="http://schemas.microsoft.com/office/powerpoint/2010/main" val="6871757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54</a:t>
            </a:fld>
            <a:endParaRPr lang="en-US"/>
          </a:p>
        </p:txBody>
      </p:sp>
    </p:spTree>
    <p:extLst>
      <p:ext uri="{BB962C8B-B14F-4D97-AF65-F5344CB8AC3E}">
        <p14:creationId xmlns:p14="http://schemas.microsoft.com/office/powerpoint/2010/main" val="328426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Here’s this cool thing I built. It does X and it’s important because Y.</a:t>
            </a:r>
          </a:p>
          <a:p>
            <a:endParaRPr lang="en-US" dirty="0"/>
          </a:p>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6</a:t>
            </a:fld>
            <a:endParaRPr lang="en-US"/>
          </a:p>
        </p:txBody>
      </p:sp>
    </p:spTree>
    <p:extLst>
      <p:ext uri="{BB962C8B-B14F-4D97-AF65-F5344CB8AC3E}">
        <p14:creationId xmlns:p14="http://schemas.microsoft.com/office/powerpoint/2010/main" val="11000529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55</a:t>
            </a:fld>
            <a:endParaRPr lang="en-US"/>
          </a:p>
        </p:txBody>
      </p:sp>
    </p:spTree>
    <p:extLst>
      <p:ext uri="{BB962C8B-B14F-4D97-AF65-F5344CB8AC3E}">
        <p14:creationId xmlns:p14="http://schemas.microsoft.com/office/powerpoint/2010/main" val="2341142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56</a:t>
            </a:fld>
            <a:endParaRPr lang="en-US"/>
          </a:p>
        </p:txBody>
      </p:sp>
    </p:spTree>
    <p:extLst>
      <p:ext uri="{BB962C8B-B14F-4D97-AF65-F5344CB8AC3E}">
        <p14:creationId xmlns:p14="http://schemas.microsoft.com/office/powerpoint/2010/main" val="19524042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57</a:t>
            </a:fld>
            <a:endParaRPr lang="en-US"/>
          </a:p>
        </p:txBody>
      </p:sp>
    </p:spTree>
    <p:extLst>
      <p:ext uri="{BB962C8B-B14F-4D97-AF65-F5344CB8AC3E}">
        <p14:creationId xmlns:p14="http://schemas.microsoft.com/office/powerpoint/2010/main" val="11047817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59</a:t>
            </a:fld>
            <a:endParaRPr lang="en-US"/>
          </a:p>
        </p:txBody>
      </p:sp>
    </p:spTree>
    <p:extLst>
      <p:ext uri="{BB962C8B-B14F-4D97-AF65-F5344CB8AC3E}">
        <p14:creationId xmlns:p14="http://schemas.microsoft.com/office/powerpoint/2010/main" val="889810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Enough about you, time to talk about me.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8</a:t>
            </a:fld>
            <a:endParaRPr lang="en-US"/>
          </a:p>
        </p:txBody>
      </p:sp>
    </p:spTree>
    <p:extLst>
      <p:ext uri="{BB962C8B-B14F-4D97-AF65-F5344CB8AC3E}">
        <p14:creationId xmlns:p14="http://schemas.microsoft.com/office/powerpoint/2010/main" val="3728483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Here’s this cool thing I built. It does X and it’s important because Y.</a:t>
            </a:r>
          </a:p>
          <a:p>
            <a:endParaRPr lang="en-US" dirty="0"/>
          </a:p>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9</a:t>
            </a:fld>
            <a:endParaRPr lang="en-US"/>
          </a:p>
        </p:txBody>
      </p:sp>
    </p:spTree>
    <p:extLst>
      <p:ext uri="{BB962C8B-B14F-4D97-AF65-F5344CB8AC3E}">
        <p14:creationId xmlns:p14="http://schemas.microsoft.com/office/powerpoint/2010/main" val="3534882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10</a:t>
            </a:fld>
            <a:endParaRPr lang="en-US"/>
          </a:p>
        </p:txBody>
      </p:sp>
    </p:spTree>
    <p:extLst>
      <p:ext uri="{BB962C8B-B14F-4D97-AF65-F5344CB8AC3E}">
        <p14:creationId xmlns:p14="http://schemas.microsoft.com/office/powerpoint/2010/main" val="1082817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11</a:t>
            </a:fld>
            <a:endParaRPr lang="en-US"/>
          </a:p>
        </p:txBody>
      </p:sp>
    </p:spTree>
    <p:extLst>
      <p:ext uri="{BB962C8B-B14F-4D97-AF65-F5344CB8AC3E}">
        <p14:creationId xmlns:p14="http://schemas.microsoft.com/office/powerpoint/2010/main" val="587497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grpSp>
        <p:nvGrpSpPr>
          <p:cNvPr id="12" name="Group 11"/>
          <p:cNvGrpSpPr/>
          <p:nvPr userDrawn="1"/>
        </p:nvGrpSpPr>
        <p:grpSpPr>
          <a:xfrm>
            <a:off x="2831735" y="3945634"/>
            <a:ext cx="3917511" cy="486919"/>
            <a:chOff x="0" y="0"/>
            <a:chExt cx="4827909" cy="600075"/>
          </a:xfrm>
        </p:grpSpPr>
        <p:pic>
          <p:nvPicPr>
            <p:cNvPr id="13"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4"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6"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21" name="Text Placeholder 19"/>
          <p:cNvSpPr>
            <a:spLocks noGrp="1"/>
          </p:cNvSpPr>
          <p:nvPr>
            <p:ph type="body" sz="quarter" idx="11" hasCustomPrompt="1"/>
          </p:nvPr>
        </p:nvSpPr>
        <p:spPr>
          <a:xfrm>
            <a:off x="396992" y="3998593"/>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2" name="TextBox 21"/>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Camp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spTree>
    <p:extLst>
      <p:ext uri="{BB962C8B-B14F-4D97-AF65-F5344CB8AC3E}">
        <p14:creationId xmlns:p14="http://schemas.microsoft.com/office/powerpoint/2010/main" val="216888524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0592974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UCFB - All Rights Reserved</a:t>
            </a: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Tree>
    <p:extLst>
      <p:ext uri="{BB962C8B-B14F-4D97-AF65-F5344CB8AC3E}">
        <p14:creationId xmlns:p14="http://schemas.microsoft.com/office/powerpoint/2010/main" val="37820769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370402" y="4034789"/>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281090188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10455077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Tree>
    <p:extLst>
      <p:ext uri="{BB962C8B-B14F-4D97-AF65-F5344CB8AC3E}">
        <p14:creationId xmlns:p14="http://schemas.microsoft.com/office/powerpoint/2010/main" val="291662899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BF5700"/>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UT Austin |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36236"/>
            <a:ext cx="2270008" cy="381000"/>
          </a:xfrm>
        </p:spPr>
        <p:txBody>
          <a:bodyPr numCol="1">
            <a:noAutofit/>
          </a:bodyPr>
          <a:lstStyle>
            <a:lvl1pPr marL="0" indent="0">
              <a:buNone/>
              <a:defRPr sz="18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pic>
        <p:nvPicPr>
          <p:cNvPr id="9"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t="10220"/>
          <a:stretch/>
        </p:blipFill>
        <p:spPr>
          <a:xfrm>
            <a:off x="0" y="0"/>
            <a:ext cx="9144000" cy="560977"/>
          </a:xfrm>
          <a:prstGeom prst="rect">
            <a:avLst/>
          </a:prstGeom>
        </p:spPr>
      </p:pic>
    </p:spTree>
    <p:extLst>
      <p:ext uri="{BB962C8B-B14F-4D97-AF65-F5344CB8AC3E}">
        <p14:creationId xmlns:p14="http://schemas.microsoft.com/office/powerpoint/2010/main" val="340767442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BF5700"/>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53089081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pic>
        <p:nvPicPr>
          <p:cNvPr id="6"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l="73429" t="14129"/>
          <a:stretch/>
        </p:blipFill>
        <p:spPr>
          <a:xfrm>
            <a:off x="-5871" y="6400800"/>
            <a:ext cx="2179730" cy="481354"/>
          </a:xfrm>
          <a:prstGeom prst="rect">
            <a:avLst/>
          </a:prstGeom>
        </p:spPr>
      </p:pic>
    </p:spTree>
    <p:extLst>
      <p:ext uri="{BB962C8B-B14F-4D97-AF65-F5344CB8AC3E}">
        <p14:creationId xmlns:p14="http://schemas.microsoft.com/office/powerpoint/2010/main" val="320089869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E4B87"/>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UCLA Extension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00041"/>
            <a:ext cx="2270008" cy="381000"/>
          </a:xfrm>
        </p:spPr>
        <p:txBody>
          <a:bodyPr numCol="1">
            <a:noAutofit/>
          </a:bodyPr>
          <a:lstStyle>
            <a:lvl1pPr marL="0" indent="0">
              <a:buNone/>
              <a:defRPr sz="17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3" name="Rectangle 2"/>
          <p:cNvSpPr/>
          <p:nvPr userDrawn="1"/>
        </p:nvSpPr>
        <p:spPr>
          <a:xfrm>
            <a:off x="0" y="225480"/>
            <a:ext cx="9144000" cy="480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pic>
        <p:nvPicPr>
          <p:cNvPr id="10" name="Picture 9"/>
          <p:cNvPicPr>
            <a:picLocks noChangeAspect="1"/>
          </p:cNvPicPr>
          <p:nvPr userDrawn="1"/>
        </p:nvPicPr>
        <p:blipFill>
          <a:blip r:embed="rId2"/>
          <a:stretch>
            <a:fillRect/>
          </a:stretch>
        </p:blipFill>
        <p:spPr>
          <a:xfrm>
            <a:off x="6629400" y="236355"/>
            <a:ext cx="2256037" cy="423421"/>
          </a:xfrm>
          <a:prstGeom prst="rect">
            <a:avLst/>
          </a:prstGeom>
        </p:spPr>
      </p:pic>
      <p:pic>
        <p:nvPicPr>
          <p:cNvPr id="4" name="Picture 3"/>
          <p:cNvPicPr>
            <a:picLocks noChangeAspect="1"/>
          </p:cNvPicPr>
          <p:nvPr userDrawn="1"/>
        </p:nvPicPr>
        <p:blipFill>
          <a:blip r:embed="rId3"/>
          <a:stretch>
            <a:fillRect/>
          </a:stretch>
        </p:blipFill>
        <p:spPr>
          <a:xfrm>
            <a:off x="390606" y="266411"/>
            <a:ext cx="2565400" cy="363308"/>
          </a:xfrm>
          <a:prstGeom prst="rect">
            <a:avLst/>
          </a:prstGeom>
        </p:spPr>
      </p:pic>
    </p:spTree>
    <p:extLst>
      <p:ext uri="{BB962C8B-B14F-4D97-AF65-F5344CB8AC3E}">
        <p14:creationId xmlns:p14="http://schemas.microsoft.com/office/powerpoint/2010/main" val="336453688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1E4B87"/>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23714059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Rectangle 14"/>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6" name="TextBox 15"/>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21"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06186200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2514600" y="6410337"/>
            <a:ext cx="6635269" cy="457748"/>
          </a:xfrm>
          <a:prstGeom prst="flowChartProcess">
            <a:avLst/>
          </a:prstGeom>
          <a:solidFill>
            <a:srgbClr val="1E4B87"/>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pic>
        <p:nvPicPr>
          <p:cNvPr id="2" name="Picture 1"/>
          <p:cNvPicPr>
            <a:picLocks noChangeAspect="1"/>
          </p:cNvPicPr>
          <p:nvPr userDrawn="1"/>
        </p:nvPicPr>
        <p:blipFill>
          <a:blip r:embed="rId2"/>
          <a:stretch>
            <a:fillRect/>
          </a:stretch>
        </p:blipFill>
        <p:spPr>
          <a:xfrm>
            <a:off x="152400" y="6387213"/>
            <a:ext cx="2256037" cy="423421"/>
          </a:xfrm>
          <a:prstGeom prst="rect">
            <a:avLst/>
          </a:prstGeom>
        </p:spPr>
      </p:pic>
    </p:spTree>
    <p:extLst>
      <p:ext uri="{BB962C8B-B14F-4D97-AF65-F5344CB8AC3E}">
        <p14:creationId xmlns:p14="http://schemas.microsoft.com/office/powerpoint/2010/main" val="405541742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12" name="Straight Connector 11"/>
          <p:cNvCxnSpPr/>
          <p:nvPr userDrawn="1"/>
        </p:nvCxnSpPr>
        <p:spPr>
          <a:xfrm>
            <a:off x="0" y="653854"/>
            <a:ext cx="9144000" cy="0"/>
          </a:xfrm>
          <a:prstGeom prst="line">
            <a:avLst/>
          </a:prstGeom>
          <a:ln w="41275">
            <a:solidFill>
              <a:srgbClr val="262626"/>
            </a:solidFill>
          </a:ln>
        </p:spPr>
        <p:style>
          <a:lnRef idx="1">
            <a:schemeClr val="accent1"/>
          </a:lnRef>
          <a:fillRef idx="0">
            <a:schemeClr val="accent1"/>
          </a:fillRef>
          <a:effectRef idx="0">
            <a:schemeClr val="accent1"/>
          </a:effectRef>
          <a:fontRef idx="minor">
            <a:schemeClr val="tx1"/>
          </a:fontRef>
        </p:style>
      </p:cxnSp>
      <p:sp>
        <p:nvSpPr>
          <p:cNvPr id="13" name="Flowchart: Process 12"/>
          <p:cNvSpPr/>
          <p:nvPr userDrawn="1"/>
        </p:nvSpPr>
        <p:spPr>
          <a:xfrm>
            <a:off x="-5871" y="6410337"/>
            <a:ext cx="9155741" cy="457748"/>
          </a:xfrm>
          <a:prstGeom prst="flowChartProcess">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grpSp>
        <p:nvGrpSpPr>
          <p:cNvPr id="15" name="Group 14"/>
          <p:cNvGrpSpPr/>
          <p:nvPr userDrawn="1"/>
        </p:nvGrpSpPr>
        <p:grpSpPr>
          <a:xfrm>
            <a:off x="5232359" y="6411723"/>
            <a:ext cx="3917511" cy="486919"/>
            <a:chOff x="0" y="0"/>
            <a:chExt cx="4827909" cy="600075"/>
          </a:xfrm>
        </p:grpSpPr>
        <p:pic>
          <p:nvPicPr>
            <p:cNvPr id="16"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7"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42231176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370402" y="4034789"/>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122498373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1093906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2834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557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u="heavy">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7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bg1"/>
                </a:solidFill>
                <a:latin typeface="Arial"/>
                <a:cs typeface="Arial"/>
              </a:defRPr>
            </a:lvl1pPr>
          </a:lstStyle>
          <a:p>
            <a:pPr marL="12700">
              <a:lnSpc>
                <a:spcPct val="100000"/>
              </a:lnSpc>
              <a:spcBef>
                <a:spcPts val="25"/>
              </a:spcBef>
            </a:pPr>
            <a:r>
              <a:rPr dirty="0"/>
              <a:t>© 2016 | Coding Boot Camp - All </a:t>
            </a:r>
            <a:r>
              <a:rPr spc="-5" dirty="0"/>
              <a:t>Rights</a:t>
            </a:r>
            <a:r>
              <a:rPr spc="-135" dirty="0"/>
              <a:t> </a:t>
            </a:r>
            <a:r>
              <a:rPr dirty="0"/>
              <a:t>Reserved</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455996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Rutgers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962400" y="4037683"/>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214202828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2.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numCol="1" rtlCol="0" anchor="ctr"/>
          <a:lstStyle>
            <a:lvl1pPr algn="l">
              <a:defRPr sz="900">
                <a:solidFill>
                  <a:schemeClr val="tx1">
                    <a:tint val="75000"/>
                  </a:schemeClr>
                </a:solidFill>
              </a:defRPr>
            </a:lvl1pPr>
          </a:lstStyle>
          <a:p>
            <a:fld id="{06F2DAE4-C87D-464C-8529-C68309DD1CFC}" type="datetimeFigureOut">
              <a:rPr lang="en-US" smtClean="0"/>
              <a:t>2/2/18</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numCol="1"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numCol="1" rtlCol="0" anchor="ctr"/>
          <a:lstStyle>
            <a:lvl1pPr algn="r">
              <a:defRPr sz="900">
                <a:solidFill>
                  <a:schemeClr val="tx1">
                    <a:tint val="75000"/>
                  </a:schemeClr>
                </a:solidFill>
              </a:defRPr>
            </a:lvl1pPr>
          </a:lstStyle>
          <a:p>
            <a:fld id="{A293EFAE-FD48-41B9-84A3-494A8D6694C5}" type="slidenum">
              <a:rPr lang="en-US" smtClean="0"/>
              <a:t>‹#›</a:t>
            </a:fld>
            <a:endParaRPr lang="en-US"/>
          </a:p>
        </p:txBody>
      </p:sp>
    </p:spTree>
    <p:extLst>
      <p:ext uri="{BB962C8B-B14F-4D97-AF65-F5344CB8AC3E}">
        <p14:creationId xmlns:p14="http://schemas.microsoft.com/office/powerpoint/2010/main" val="3455678118"/>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Lst>
  <p:transition>
    <p:fade/>
  </p:transition>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2/2/18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23481642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7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2/2/18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587565515"/>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2/2/18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108297178"/>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2/2/18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63857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2/2/18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310143725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hyperlink" Target="http://lmgtfy.com/?q=google+fu"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33.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40.jpe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hyperlink" Target="https://www.youtube.com/watch?v=ieb6Svbc10E&amp;index=1&amp;list=PLgJ8UgkiorCnMLsUevoQRxH8t9bt7ne14"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1.gif"/><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i="1" dirty="0"/>
              <a:t>The Zen of Coding</a:t>
            </a:r>
            <a:endParaRPr lang="en-US" dirty="0"/>
          </a:p>
        </p:txBody>
      </p:sp>
      <p:sp>
        <p:nvSpPr>
          <p:cNvPr id="4" name="Text Placeholder 3"/>
          <p:cNvSpPr>
            <a:spLocks noGrp="1"/>
          </p:cNvSpPr>
          <p:nvPr>
            <p:ph type="body" sz="quarter" idx="4294967295"/>
          </p:nvPr>
        </p:nvSpPr>
        <p:spPr>
          <a:xfrm>
            <a:off x="414052" y="2572542"/>
            <a:ext cx="2700338" cy="381000"/>
          </a:xfrm>
        </p:spPr>
        <p:txBody>
          <a:bodyPr numCol="1">
            <a:normAutofit fontScale="92500" lnSpcReduction="20000"/>
          </a:bodyPr>
          <a:lstStyle/>
          <a:p>
            <a:pPr marL="0" indent="0">
              <a:buNone/>
            </a:pPr>
            <a:r>
              <a:rPr lang="en-US" dirty="0">
                <a:solidFill>
                  <a:schemeClr val="bg1"/>
                </a:solidFill>
              </a:rPr>
              <a:t>Day 1</a:t>
            </a:r>
          </a:p>
          <a:p>
            <a:endParaRPr lang="en-US" dirty="0">
              <a:solidFill>
                <a:schemeClr val="bg1"/>
              </a:solidFill>
            </a:endParaRPr>
          </a:p>
        </p:txBody>
      </p:sp>
      <p:sp>
        <p:nvSpPr>
          <p:cNvPr id="10" name="TextBox 9"/>
          <p:cNvSpPr txBox="1"/>
          <p:nvPr/>
        </p:nvSpPr>
        <p:spPr>
          <a:xfrm>
            <a:off x="390606" y="3894456"/>
            <a:ext cx="2246321" cy="369332"/>
          </a:xfrm>
          <a:prstGeom prst="rect">
            <a:avLst/>
          </a:prstGeom>
          <a:noFill/>
        </p:spPr>
        <p:txBody>
          <a:bodyPr wrap="none" rtlCol="0">
            <a:spAutoFit/>
          </a:bodyPr>
          <a:lstStyle/>
          <a:p>
            <a:r>
              <a:rPr lang="en-US" dirty="0">
                <a:solidFill>
                  <a:schemeClr val="bg1"/>
                </a:solidFill>
              </a:rPr>
              <a:t>The Coding Bootcamp</a:t>
            </a:r>
          </a:p>
        </p:txBody>
      </p:sp>
    </p:spTree>
    <p:extLst>
      <p:ext uri="{BB962C8B-B14F-4D97-AF65-F5344CB8AC3E}">
        <p14:creationId xmlns:p14="http://schemas.microsoft.com/office/powerpoint/2010/main" val="47544189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extLst>
      <p:ext uri="{BB962C8B-B14F-4D97-AF65-F5344CB8AC3E}">
        <p14:creationId xmlns:p14="http://schemas.microsoft.com/office/powerpoint/2010/main" val="109474506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1" name="TextBox 10"/>
          <p:cNvSpPr txBox="1"/>
          <p:nvPr/>
        </p:nvSpPr>
        <p:spPr>
          <a:xfrm>
            <a:off x="4884900" y="838200"/>
            <a:ext cx="3573414" cy="830997"/>
          </a:xfrm>
          <a:prstGeom prst="rect">
            <a:avLst/>
          </a:prstGeom>
          <a:noFill/>
        </p:spPr>
        <p:txBody>
          <a:bodyPr wrap="none" numCol="1" rtlCol="0">
            <a:spAutoFit/>
          </a:bodyPr>
          <a:lstStyle/>
          <a:p>
            <a:r>
              <a:rPr lang="en-US" sz="4800" b="1" u="sng" dirty="0">
                <a:latin typeface="Arial" panose="020B0604020202020204" pitchFamily="34" charset="0"/>
                <a:cs typeface="Arial" panose="020B0604020202020204" pitchFamily="34" charset="0"/>
              </a:rPr>
              <a:t>New Career</a:t>
            </a:r>
          </a:p>
        </p:txBody>
      </p:sp>
      <p:sp>
        <p:nvSpPr>
          <p:cNvPr id="21" name="TextBox 20"/>
          <p:cNvSpPr txBox="1"/>
          <p:nvPr/>
        </p:nvSpPr>
        <p:spPr>
          <a:xfrm>
            <a:off x="304800" y="1123517"/>
            <a:ext cx="4580100" cy="461665"/>
          </a:xfrm>
          <a:prstGeom prst="rect">
            <a:avLst/>
          </a:prstGeom>
          <a:noFill/>
        </p:spPr>
        <p:txBody>
          <a:bodyPr wrap="none" numCol="1" rtlCol="0">
            <a:spAutoFit/>
          </a:bodyPr>
          <a:lstStyle/>
          <a:p>
            <a:r>
              <a:rPr lang="en-US" sz="2400" b="1" dirty="0">
                <a:latin typeface="Arial" panose="020B0604020202020204" pitchFamily="34" charset="0"/>
                <a:cs typeface="Arial" panose="020B0604020202020204" pitchFamily="34" charset="0"/>
              </a:rPr>
              <a:t>Basically 1000% of you said…</a:t>
            </a:r>
          </a:p>
        </p:txBody>
      </p:sp>
      <p:pic>
        <p:nvPicPr>
          <p:cNvPr id="5122" name="Picture 2" descr="http://images.boomsbeat.com/data/images/full/212361/when-you-get-a-new-jo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828800" y="2031878"/>
            <a:ext cx="5410200" cy="4057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21802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2" name="TextBox 11"/>
          <p:cNvSpPr txBox="1"/>
          <p:nvPr/>
        </p:nvSpPr>
        <p:spPr>
          <a:xfrm>
            <a:off x="304800" y="1440540"/>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escape a “</a:t>
            </a:r>
            <a:r>
              <a:rPr lang="en-US" sz="2400" u="sng" dirty="0">
                <a:latin typeface="Arial" panose="020B0604020202020204" pitchFamily="34" charset="0"/>
                <a:cs typeface="Arial" panose="020B0604020202020204" pitchFamily="34" charset="0"/>
              </a:rPr>
              <a:t>dead-end job</a:t>
            </a:r>
            <a:r>
              <a:rPr lang="en-US" sz="2400" dirty="0">
                <a:latin typeface="Arial" panose="020B0604020202020204" pitchFamily="34" charset="0"/>
                <a:cs typeface="Arial" panose="020B0604020202020204" pitchFamily="34" charset="0"/>
              </a:rPr>
              <a:t>”</a:t>
            </a:r>
          </a:p>
        </p:txBody>
      </p:sp>
      <p:sp>
        <p:nvSpPr>
          <p:cNvPr id="13" name="TextBox 12"/>
          <p:cNvSpPr txBox="1"/>
          <p:nvPr/>
        </p:nvSpPr>
        <p:spPr>
          <a:xfrm>
            <a:off x="304800" y="2024936"/>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pursue a “</a:t>
            </a:r>
            <a:r>
              <a:rPr lang="en-US" sz="2400" u="sng" dirty="0">
                <a:latin typeface="Arial" panose="020B0604020202020204" pitchFamily="34" charset="0"/>
                <a:cs typeface="Arial" panose="020B0604020202020204" pitchFamily="34" charset="0"/>
              </a:rPr>
              <a:t>dream</a:t>
            </a:r>
            <a:r>
              <a:rPr lang="en-US" sz="2400" dirty="0">
                <a:latin typeface="Arial" panose="020B0604020202020204" pitchFamily="34" charset="0"/>
                <a:cs typeface="Arial" panose="020B0604020202020204" pitchFamily="34" charset="0"/>
              </a:rPr>
              <a:t>”</a:t>
            </a:r>
          </a:p>
        </p:txBody>
      </p:sp>
      <p:sp>
        <p:nvSpPr>
          <p:cNvPr id="14" name="TextBox 13"/>
          <p:cNvSpPr txBox="1"/>
          <p:nvPr/>
        </p:nvSpPr>
        <p:spPr>
          <a:xfrm>
            <a:off x="304800" y="2609332"/>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be able to “</a:t>
            </a:r>
            <a:r>
              <a:rPr lang="en-US" sz="2400" u="sng" dirty="0">
                <a:latin typeface="Arial" panose="020B0604020202020204" pitchFamily="34" charset="0"/>
                <a:cs typeface="Arial" panose="020B0604020202020204" pitchFamily="34" charset="0"/>
              </a:rPr>
              <a:t>create</a:t>
            </a:r>
            <a:r>
              <a:rPr lang="en-US" sz="2400" dirty="0">
                <a:latin typeface="Arial" panose="020B0604020202020204" pitchFamily="34" charset="0"/>
                <a:cs typeface="Arial" panose="020B0604020202020204" pitchFamily="34" charset="0"/>
              </a:rPr>
              <a:t>”</a:t>
            </a:r>
          </a:p>
        </p:txBody>
      </p:sp>
      <p:sp>
        <p:nvSpPr>
          <p:cNvPr id="15" name="TextBox 14"/>
          <p:cNvSpPr txBox="1"/>
          <p:nvPr/>
        </p:nvSpPr>
        <p:spPr>
          <a:xfrm>
            <a:off x="304800" y="3193728"/>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follow a “</a:t>
            </a:r>
            <a:r>
              <a:rPr lang="en-US" sz="2400" u="sng" dirty="0">
                <a:latin typeface="Arial" panose="020B0604020202020204" pitchFamily="34" charset="0"/>
                <a:cs typeface="Arial" panose="020B0604020202020204" pitchFamily="34" charset="0"/>
              </a:rPr>
              <a:t>fascination</a:t>
            </a:r>
            <a:r>
              <a:rPr lang="en-US" sz="2400" dirty="0">
                <a:latin typeface="Arial" panose="020B0604020202020204" pitchFamily="34" charset="0"/>
                <a:cs typeface="Arial" panose="020B0604020202020204" pitchFamily="34" charset="0"/>
              </a:rPr>
              <a:t>”</a:t>
            </a:r>
          </a:p>
        </p:txBody>
      </p:sp>
      <p:sp>
        <p:nvSpPr>
          <p:cNvPr id="16" name="TextBox 15"/>
          <p:cNvSpPr txBox="1"/>
          <p:nvPr/>
        </p:nvSpPr>
        <p:spPr>
          <a:xfrm>
            <a:off x="304800" y="3778124"/>
            <a:ext cx="8686801"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attain “</a:t>
            </a:r>
            <a:r>
              <a:rPr lang="en-US" sz="2400" u="sng" dirty="0">
                <a:latin typeface="Arial" panose="020B0604020202020204" pitchFamily="34" charset="0"/>
                <a:cs typeface="Arial" panose="020B0604020202020204" pitchFamily="34" charset="0"/>
              </a:rPr>
              <a:t>financial stability</a:t>
            </a:r>
            <a:r>
              <a:rPr lang="en-US" sz="2400" dirty="0">
                <a:latin typeface="Arial" panose="020B0604020202020204" pitchFamily="34" charset="0"/>
                <a:cs typeface="Arial" panose="020B0604020202020204" pitchFamily="34" charset="0"/>
              </a:rPr>
              <a:t>”</a:t>
            </a:r>
          </a:p>
        </p:txBody>
      </p:sp>
      <p:sp>
        <p:nvSpPr>
          <p:cNvPr id="17" name="TextBox 16"/>
          <p:cNvSpPr txBox="1"/>
          <p:nvPr/>
        </p:nvSpPr>
        <p:spPr>
          <a:xfrm>
            <a:off x="304801" y="4362520"/>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attain “</a:t>
            </a:r>
            <a:r>
              <a:rPr lang="en-US" sz="2400" u="sng" dirty="0">
                <a:latin typeface="Arial" panose="020B0604020202020204" pitchFamily="34" charset="0"/>
                <a:cs typeface="Arial" panose="020B0604020202020204" pitchFamily="34" charset="0"/>
              </a:rPr>
              <a:t>financial freedom</a:t>
            </a:r>
            <a:r>
              <a:rPr lang="en-US" sz="2400" dirty="0">
                <a:latin typeface="Arial" panose="020B0604020202020204" pitchFamily="34" charset="0"/>
                <a:cs typeface="Arial" panose="020B0604020202020204" pitchFamily="34" charset="0"/>
              </a:rPr>
              <a:t>”</a:t>
            </a:r>
          </a:p>
        </p:txBody>
      </p:sp>
      <p:sp>
        <p:nvSpPr>
          <p:cNvPr id="18" name="TextBox 17"/>
          <p:cNvSpPr txBox="1"/>
          <p:nvPr/>
        </p:nvSpPr>
        <p:spPr>
          <a:xfrm>
            <a:off x="304800" y="4946916"/>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
            </a:r>
            <a:r>
              <a:rPr lang="en-US" sz="2400" u="sng" dirty="0">
                <a:latin typeface="Arial" panose="020B0604020202020204" pitchFamily="34" charset="0"/>
                <a:cs typeface="Arial" panose="020B0604020202020204" pitchFamily="34" charset="0"/>
              </a:rPr>
              <a:t>challenge</a:t>
            </a:r>
            <a:r>
              <a:rPr lang="en-US" sz="2400" dirty="0">
                <a:latin typeface="Arial" panose="020B0604020202020204" pitchFamily="34" charset="0"/>
                <a:cs typeface="Arial" panose="020B0604020202020204" pitchFamily="34" charset="0"/>
              </a:rPr>
              <a:t>” yourself</a:t>
            </a:r>
          </a:p>
        </p:txBody>
      </p:sp>
      <p:sp>
        <p:nvSpPr>
          <p:cNvPr id="19" name="TextBox 18"/>
          <p:cNvSpPr txBox="1"/>
          <p:nvPr/>
        </p:nvSpPr>
        <p:spPr>
          <a:xfrm>
            <a:off x="332438" y="838200"/>
            <a:ext cx="5480988" cy="461665"/>
          </a:xfrm>
          <a:prstGeom prst="rect">
            <a:avLst/>
          </a:prstGeom>
          <a:noFill/>
        </p:spPr>
        <p:txBody>
          <a:bodyPr wrap="none" numCol="1" rtlCol="0">
            <a:spAutoFit/>
          </a:bodyPr>
          <a:lstStyle/>
          <a:p>
            <a:r>
              <a:rPr lang="en-US" sz="2400" b="1" u="sng" dirty="0">
                <a:latin typeface="Arial" panose="020B0604020202020204" pitchFamily="34" charset="0"/>
                <a:cs typeface="Arial" panose="020B0604020202020204" pitchFamily="34" charset="0"/>
              </a:rPr>
              <a:t>And why do you want a new career?</a:t>
            </a:r>
          </a:p>
        </p:txBody>
      </p:sp>
      <p:sp>
        <p:nvSpPr>
          <p:cNvPr id="20" name="TextBox 19"/>
          <p:cNvSpPr txBox="1"/>
          <p:nvPr/>
        </p:nvSpPr>
        <p:spPr>
          <a:xfrm>
            <a:off x="304800" y="5531309"/>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be a “</a:t>
            </a:r>
            <a:r>
              <a:rPr lang="en-US" sz="2400" u="sng" dirty="0">
                <a:latin typeface="Arial" panose="020B0604020202020204" pitchFamily="34" charset="0"/>
                <a:cs typeface="Arial" panose="020B0604020202020204" pitchFamily="34" charset="0"/>
              </a:rPr>
              <a:t>role model</a:t>
            </a:r>
            <a:r>
              <a:rPr lang="en-US" sz="2400" dirty="0">
                <a:latin typeface="Arial" panose="020B0604020202020204" pitchFamily="34" charset="0"/>
                <a:cs typeface="Arial" panose="020B0604020202020204" pitchFamily="34" charset="0"/>
              </a:rPr>
              <a:t>” for kids</a:t>
            </a:r>
          </a:p>
        </p:txBody>
      </p:sp>
      <p:pic>
        <p:nvPicPr>
          <p:cNvPr id="8194" name="Picture 2" descr="http://s2.quickmeme.com/img/74/74e004eeea3edb4c231d09763dfacf85bb6bf56184b0dfc8c7aaaf5ed3e55a2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686300" y="1823772"/>
            <a:ext cx="4210487" cy="3152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85259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 = Our Goal</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3200" dirty="0">
                <a:latin typeface="Arial" panose="020B0604020202020204" pitchFamily="34" charset="0"/>
                <a:ea typeface="Roboto" panose="02000000000000000000" pitchFamily="2" charset="0"/>
                <a:cs typeface="Arial" panose="020B0604020202020204" pitchFamily="34" charset="0"/>
              </a:rPr>
              <a:t>As instructors, </a:t>
            </a:r>
          </a:p>
          <a:p>
            <a:pPr indent="0" algn="ctr">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we take your goals </a:t>
            </a:r>
            <a:r>
              <a:rPr lang="en-US" sz="3200" b="1" u="sng" dirty="0">
                <a:latin typeface="Arial" panose="020B0604020202020204" pitchFamily="34" charset="0"/>
                <a:ea typeface="Roboto" panose="02000000000000000000" pitchFamily="2" charset="0"/>
                <a:cs typeface="Arial" panose="020B0604020202020204" pitchFamily="34" charset="0"/>
              </a:rPr>
              <a:t>very, </a:t>
            </a:r>
            <a:r>
              <a:rPr lang="en-US" sz="3200" b="1" i="1" u="sng" dirty="0">
                <a:latin typeface="Arial" panose="020B0604020202020204" pitchFamily="34" charset="0"/>
                <a:ea typeface="Roboto" panose="02000000000000000000" pitchFamily="2" charset="0"/>
                <a:cs typeface="Arial" panose="020B0604020202020204" pitchFamily="34" charset="0"/>
              </a:rPr>
              <a:t>very</a:t>
            </a:r>
            <a:r>
              <a:rPr lang="en-US" sz="3200" b="1" u="sng" dirty="0">
                <a:latin typeface="Arial" panose="020B0604020202020204" pitchFamily="34" charset="0"/>
                <a:ea typeface="Roboto" panose="02000000000000000000" pitchFamily="2" charset="0"/>
                <a:cs typeface="Arial" panose="020B0604020202020204" pitchFamily="34" charset="0"/>
              </a:rPr>
              <a:t> seriously.</a:t>
            </a:r>
          </a:p>
          <a:p>
            <a:pPr indent="0" algn="ctr">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1127823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Support Team</a:t>
            </a:r>
          </a:p>
        </p:txBody>
      </p:sp>
      <p:sp>
        <p:nvSpPr>
          <p:cNvPr id="3" name="Content Placeholder 2"/>
          <p:cNvSpPr txBox="1">
            <a:spLocks/>
          </p:cNvSpPr>
          <p:nvPr/>
        </p:nvSpPr>
        <p:spPr>
          <a:xfrm>
            <a:off x="289560" y="762000"/>
            <a:ext cx="8583814" cy="53340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1500" b="1"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Our Promise:</a:t>
            </a: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If you’re willing to put in the time – and you take our advice, we’re here to help you </a:t>
            </a:r>
            <a:r>
              <a:rPr lang="en-US" sz="2400" u="sng" dirty="0">
                <a:latin typeface="Arial" panose="020B0604020202020204" pitchFamily="34" charset="0"/>
                <a:ea typeface="Roboto" panose="02000000000000000000" pitchFamily="2" charset="0"/>
                <a:cs typeface="Arial" panose="020B0604020202020204" pitchFamily="34" charset="0"/>
              </a:rPr>
              <a:t>100% of the way</a:t>
            </a:r>
            <a:r>
              <a:rPr lang="en-US" sz="2400" dirty="0">
                <a:latin typeface="Arial" panose="020B0604020202020204" pitchFamily="34" charset="0"/>
                <a:ea typeface="Roboto" panose="02000000000000000000" pitchFamily="2" charset="0"/>
                <a:cs typeface="Arial" panose="020B0604020202020204" pitchFamily="34" charset="0"/>
              </a:rPr>
              <a:t>. </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This goes for everyone working behind the program:</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Instructors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TAs </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Student Success Team</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Career Coaches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Everyone Else!</a:t>
            </a:r>
          </a:p>
          <a:p>
            <a:pPr indent="0" algn="ctr">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372968437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4800" dirty="0">
                <a:latin typeface="Arial" panose="020B0604020202020204" pitchFamily="34" charset="0"/>
                <a:ea typeface="Roboto" panose="02000000000000000000" pitchFamily="2" charset="0"/>
                <a:cs typeface="Arial" panose="020B0604020202020204" pitchFamily="34" charset="0"/>
              </a:rPr>
              <a:t>Nothing good comes easy.</a:t>
            </a:r>
            <a:endParaRPr lang="en-US" sz="48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60702696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Keys To Success…</a:t>
            </a:r>
          </a:p>
        </p:txBody>
      </p:sp>
    </p:spTree>
    <p:extLst>
      <p:ext uri="{BB962C8B-B14F-4D97-AF65-F5344CB8AC3E}">
        <p14:creationId xmlns:p14="http://schemas.microsoft.com/office/powerpoint/2010/main" val="136085465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Don’t Be This Guy…</a:t>
            </a:r>
          </a:p>
        </p:txBody>
      </p:sp>
      <p:pic>
        <p:nvPicPr>
          <p:cNvPr id="3" name="Picture 2"/>
          <p:cNvPicPr>
            <a:picLocks noChangeAspect="1"/>
          </p:cNvPicPr>
          <p:nvPr/>
        </p:nvPicPr>
        <p:blipFill>
          <a:blip r:embed="rId3"/>
          <a:stretch>
            <a:fillRect/>
          </a:stretch>
        </p:blipFill>
        <p:spPr>
          <a:xfrm>
            <a:off x="1524000" y="1200150"/>
            <a:ext cx="6096000" cy="4457700"/>
          </a:xfrm>
          <a:prstGeom prst="rect">
            <a:avLst/>
          </a:prstGeom>
        </p:spPr>
      </p:pic>
    </p:spTree>
    <p:extLst>
      <p:ext uri="{BB962C8B-B14F-4D97-AF65-F5344CB8AC3E}">
        <p14:creationId xmlns:p14="http://schemas.microsoft.com/office/powerpoint/2010/main" val="97212778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media.mnn.com/assets/images/2016/01/cute-baby.jpg.838x0_q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85800" y="914400"/>
            <a:ext cx="7981950" cy="53244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304800" y="0"/>
            <a:ext cx="5470526" cy="653854"/>
          </a:xfrm>
        </p:spPr>
        <p:txBody>
          <a:bodyPr numCol="1"/>
          <a:lstStyle/>
          <a:p>
            <a:r>
              <a:rPr lang="en-US" dirty="0"/>
              <a:t>This Should Be You.</a:t>
            </a:r>
          </a:p>
        </p:txBody>
      </p:sp>
    </p:spTree>
    <p:extLst>
      <p:ext uri="{BB962C8B-B14F-4D97-AF65-F5344CB8AC3E}">
        <p14:creationId xmlns:p14="http://schemas.microsoft.com/office/powerpoint/2010/main" val="50852863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3048000"/>
            <a:ext cx="8610600" cy="584775"/>
          </a:xfrm>
          <a:prstGeom prst="rect">
            <a:avLst/>
          </a:prstGeom>
          <a:noFill/>
        </p:spPr>
        <p:txBody>
          <a:bodyPr wrap="square" numCol="1" rtlCol="0">
            <a:spAutoFit/>
          </a:bodyPr>
          <a:lstStyle/>
          <a:p>
            <a:pPr algn="ctr"/>
            <a:r>
              <a:rPr lang="en-US" sz="3200" i="1" dirty="0">
                <a:latin typeface="Arial" panose="020B0604020202020204" pitchFamily="34" charset="0"/>
                <a:cs typeface="Arial" panose="020B0604020202020204" pitchFamily="34" charset="0"/>
              </a:rPr>
              <a:t>When it comes to web development…</a:t>
            </a:r>
          </a:p>
        </p:txBody>
      </p:sp>
    </p:spTree>
    <p:extLst>
      <p:ext uri="{BB962C8B-B14F-4D97-AF65-F5344CB8AC3E}">
        <p14:creationId xmlns:p14="http://schemas.microsoft.com/office/powerpoint/2010/main" val="200328661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numCol="1">
            <a:normAutofit/>
          </a:bodyPr>
          <a:lstStyle/>
          <a:p>
            <a:r>
              <a:rPr lang="en-US" dirty="0"/>
              <a:t>Quick Introductions! (30 seconds)</a:t>
            </a:r>
          </a:p>
        </p:txBody>
      </p:sp>
      <p:pic>
        <p:nvPicPr>
          <p:cNvPr id="1034" name="Picture 10" descr="http://i.imgur.com/HaKbP2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705600" y="3962400"/>
            <a:ext cx="2286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5" name="Shape 70"/>
          <p:cNvSpPr txBox="1">
            <a:spLocks/>
          </p:cNvSpPr>
          <p:nvPr/>
        </p:nvSpPr>
        <p:spPr>
          <a:xfrm>
            <a:off x="196850" y="838200"/>
            <a:ext cx="8947150" cy="4495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Name</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Location</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Background (Career, Education, Interests)</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Why learn web development?</a:t>
            </a: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US" altLang="en" sz="3200" dirty="0">
                <a:latin typeface="Arial" panose="020B0604020202020204" pitchFamily="34" charset="0"/>
                <a:ea typeface="Roboto" pitchFamily="2" charset="0"/>
                <a:cs typeface="Arial" panose="020B0604020202020204" pitchFamily="34" charset="0"/>
              </a:rPr>
              <a:t>Excited </a:t>
            </a:r>
            <a:r>
              <a:rPr lang="en" altLang="en" sz="3200" dirty="0">
                <a:latin typeface="Arial" panose="020B0604020202020204" pitchFamily="34" charset="0"/>
                <a:ea typeface="Roboto" pitchFamily="2" charset="0"/>
                <a:cs typeface="Arial" panose="020B0604020202020204" pitchFamily="34" charset="0"/>
              </a:rPr>
              <a:t>about class?</a:t>
            </a:r>
          </a:p>
          <a:p>
            <a:pPr marL="685800" indent="-457200">
              <a:spcBef>
                <a:spcPts val="0"/>
              </a:spcBef>
            </a:pPr>
            <a:endParaRPr lang="en" altLang="en" sz="3200" dirty="0">
              <a:latin typeface="Arial" panose="020B0604020202020204" pitchFamily="34" charset="0"/>
              <a:ea typeface="Roboto" pitchFamily="2" charset="0"/>
              <a:cs typeface="Arial" panose="020B0604020202020204" pitchFamily="34" charset="0"/>
            </a:endParaRPr>
          </a:p>
          <a:p>
            <a:pPr marL="228600" indent="0">
              <a:spcBef>
                <a:spcPts val="0"/>
              </a:spcBef>
              <a:buNone/>
            </a:pPr>
            <a:endParaRPr lang="en" altLang="en" sz="32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32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60548429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2743200"/>
            <a:ext cx="8610600" cy="1323439"/>
          </a:xfrm>
          <a:prstGeom prst="rect">
            <a:avLst/>
          </a:prstGeom>
          <a:noFill/>
        </p:spPr>
        <p:txBody>
          <a:bodyPr wrap="square" numCol="1" rtlCol="0">
            <a:spAutoFit/>
          </a:bodyPr>
          <a:lstStyle/>
          <a:p>
            <a:pPr algn="ctr"/>
            <a:r>
              <a:rPr lang="en-US" sz="8000" i="1" dirty="0">
                <a:latin typeface="Arial" panose="020B0604020202020204" pitchFamily="34" charset="0"/>
                <a:cs typeface="Arial" panose="020B0604020202020204" pitchFamily="34" charset="0"/>
              </a:rPr>
              <a:t>I know </a:t>
            </a:r>
            <a:r>
              <a:rPr lang="en-US" sz="8000" b="1" i="1" u="sng" dirty="0">
                <a:latin typeface="Arial" panose="020B0604020202020204" pitchFamily="34" charset="0"/>
                <a:cs typeface="Arial" panose="020B0604020202020204" pitchFamily="34" charset="0"/>
              </a:rPr>
              <a:t>nothing.</a:t>
            </a:r>
          </a:p>
        </p:txBody>
      </p:sp>
    </p:spTree>
    <p:extLst>
      <p:ext uri="{BB962C8B-B14F-4D97-AF65-F5344CB8AC3E}">
        <p14:creationId xmlns:p14="http://schemas.microsoft.com/office/powerpoint/2010/main" val="177759995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05800" y="6400800"/>
            <a:ext cx="927100" cy="369332"/>
          </a:xfrm>
          <a:prstGeom prst="rect">
            <a:avLst/>
          </a:prstGeom>
          <a:noFill/>
        </p:spPr>
        <p:txBody>
          <a:bodyPr wrap="square" numCol="1" rtlCol="0">
            <a:spAutoFit/>
          </a:bodyPr>
          <a:lstStyle/>
          <a:p>
            <a:r>
              <a:rPr lang="en-US" i="1" dirty="0">
                <a:latin typeface="Arial" panose="020B0604020202020204" pitchFamily="34" charset="0"/>
                <a:cs typeface="Arial" panose="020B0604020202020204" pitchFamily="34" charset="0"/>
              </a:rPr>
              <a:t>You.</a:t>
            </a:r>
          </a:p>
        </p:txBody>
      </p:sp>
      <p:cxnSp>
        <p:nvCxnSpPr>
          <p:cNvPr id="5" name="Straight Arrow Connector 4"/>
          <p:cNvCxnSpPr/>
          <p:nvPr/>
        </p:nvCxnSpPr>
        <p:spPr>
          <a:xfrm flipH="1" flipV="1">
            <a:off x="8001000" y="6172200"/>
            <a:ext cx="304800" cy="228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3761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extLst>
      <p:ext uri="{BB962C8B-B14F-4D97-AF65-F5344CB8AC3E}">
        <p14:creationId xmlns:p14="http://schemas.microsoft.com/office/powerpoint/2010/main" val="28706630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br>
              <a:rPr lang="en-US" sz="3200" dirty="0">
                <a:latin typeface="Arial" panose="020B0604020202020204" pitchFamily="34" charset="0"/>
                <a:ea typeface="Roboto" panose="02000000000000000000" pitchFamily="2" charset="0"/>
                <a:cs typeface="Arial" panose="020B0604020202020204" pitchFamily="34" charset="0"/>
              </a:rPr>
            </a:br>
            <a:r>
              <a:rPr lang="en-US" sz="3200" dirty="0">
                <a:latin typeface="Arial" panose="020B0604020202020204" pitchFamily="34" charset="0"/>
                <a:ea typeface="Roboto" panose="02000000000000000000" pitchFamily="2" charset="0"/>
                <a:cs typeface="Arial" panose="020B0604020202020204" pitchFamily="34" charset="0"/>
              </a:rPr>
              <a:t>As students, you face three </a:t>
            </a:r>
          </a:p>
          <a:p>
            <a:pPr indent="0" algn="ctr">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HUGE obstacles!</a:t>
            </a: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06793129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#1 – The Great Confusion</a:t>
            </a:r>
          </a:p>
        </p:txBody>
      </p:sp>
      <p:pic>
        <p:nvPicPr>
          <p:cNvPr id="4" name="Picture 2" descr="https://funixx.files.wordpress.com/2014/09/adn5xmm_460s.jpg?w=5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8600" y="679254"/>
            <a:ext cx="8763000" cy="5695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53156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#2 – The Great Doubt</a:t>
            </a:r>
          </a:p>
        </p:txBody>
      </p:sp>
      <p:pic>
        <p:nvPicPr>
          <p:cNvPr id="5" name="Picture 4"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101" y="1028734"/>
            <a:ext cx="9154101" cy="5245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71222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#3 – The Great Distance</a:t>
            </a:r>
          </a:p>
        </p:txBody>
      </p:sp>
      <p:pic>
        <p:nvPicPr>
          <p:cNvPr id="9218" name="Picture 2" descr="https://servantnetwork.files.wordpress.com/2013/09/dese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0" y="83820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96521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u="sng" dirty="0">
                <a:latin typeface="Arial" panose="020B0604020202020204" pitchFamily="34" charset="0"/>
                <a:ea typeface="Roboto" panose="02000000000000000000" pitchFamily="2" charset="0"/>
                <a:cs typeface="Arial" panose="020B0604020202020204" pitchFamily="34" charset="0"/>
              </a:rPr>
              <a:t>Learning to Code Requires Two Things:</a:t>
            </a:r>
          </a:p>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Persisting in the face of something that feels </a:t>
            </a:r>
            <a:r>
              <a:rPr lang="en-US" sz="3200" u="sng" dirty="0">
                <a:latin typeface="Arial" panose="020B0604020202020204" pitchFamily="34" charset="0"/>
                <a:ea typeface="Roboto" panose="02000000000000000000" pitchFamily="2" charset="0"/>
                <a:cs typeface="Arial" panose="020B0604020202020204" pitchFamily="34" charset="0"/>
              </a:rPr>
              <a:t>incredibly hard and confusing</a:t>
            </a:r>
            <a:r>
              <a:rPr lang="en-US" sz="3200" dirty="0">
                <a:latin typeface="Arial" panose="020B0604020202020204" pitchFamily="34" charset="0"/>
                <a:ea typeface="Roboto" panose="02000000000000000000" pitchFamily="2" charset="0"/>
                <a:cs typeface="Arial" panose="020B0604020202020204" pitchFamily="34" charset="0"/>
              </a:rPr>
              <a:t>.</a:t>
            </a:r>
          </a:p>
          <a:p>
            <a:pPr marL="742950" indent="-514350">
              <a:spcBef>
                <a:spcPts val="0"/>
              </a:spcBef>
              <a:buFont typeface="+mj-lt"/>
              <a:buAutoNum type="arabicPeriod"/>
            </a:pPr>
            <a:endParaRPr lang="en-US" sz="3200"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Maintaining the self-confidence necessary to believe that you </a:t>
            </a:r>
            <a:r>
              <a:rPr lang="en-US" sz="3200" u="sng" dirty="0">
                <a:latin typeface="Arial" panose="020B0604020202020204" pitchFamily="34" charset="0"/>
                <a:ea typeface="Roboto" panose="02000000000000000000" pitchFamily="2" charset="0"/>
                <a:cs typeface="Arial" panose="020B0604020202020204" pitchFamily="34" charset="0"/>
              </a:rPr>
              <a:t>CAN DO THIS</a:t>
            </a:r>
            <a:r>
              <a:rPr lang="en-US" sz="3200" dirty="0">
                <a:latin typeface="Arial" panose="020B0604020202020204" pitchFamily="34" charset="0"/>
                <a:ea typeface="Roboto" panose="02000000000000000000" pitchFamily="2" charset="0"/>
                <a:cs typeface="Arial" panose="020B0604020202020204" pitchFamily="34" charset="0"/>
              </a:rPr>
              <a:t>.</a:t>
            </a:r>
          </a:p>
        </p:txBody>
      </p:sp>
    </p:spTree>
    <p:extLst>
      <p:ext uri="{BB962C8B-B14F-4D97-AF65-F5344CB8AC3E}">
        <p14:creationId xmlns:p14="http://schemas.microsoft.com/office/powerpoint/2010/main" val="254288832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762000"/>
            <a:ext cx="9144000" cy="4800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title"/>
          </p:nvPr>
        </p:nvSpPr>
        <p:spPr/>
        <p:txBody>
          <a:bodyPr numCol="1"/>
          <a:lstStyle/>
          <a:p>
            <a:r>
              <a:rPr lang="en-US" dirty="0"/>
              <a:t>Learning is “Frustrating”</a:t>
            </a:r>
          </a:p>
        </p:txBody>
      </p:sp>
      <p:sp>
        <p:nvSpPr>
          <p:cNvPr id="4" name="Content Placeholder 2"/>
          <p:cNvSpPr txBox="1">
            <a:spLocks/>
          </p:cNvSpPr>
          <p:nvPr/>
        </p:nvSpPr>
        <p:spPr>
          <a:xfrm>
            <a:off x="457200" y="8382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Arial" panose="020B0604020202020204" pitchFamily="34" charset="0"/>
                <a:cs typeface="Arial" panose="020B0604020202020204" pitchFamily="34" charset="0"/>
              </a:rPr>
              <a:t>“You can’t tell whether you’re learning something when you’re learning it—in fact, </a:t>
            </a:r>
            <a:r>
              <a:rPr lang="en-US" b="1" u="sng" dirty="0">
                <a:latin typeface="Arial" panose="020B0604020202020204" pitchFamily="34" charset="0"/>
                <a:cs typeface="Arial" panose="020B0604020202020204" pitchFamily="34" charset="0"/>
              </a:rPr>
              <a:t>learning feels a lot more like frustration</a:t>
            </a:r>
            <a:r>
              <a:rPr lang="en-US" dirty="0">
                <a:latin typeface="Arial" panose="020B0604020202020204" pitchFamily="34" charset="0"/>
                <a:cs typeface="Arial" panose="020B0604020202020204" pitchFamily="34" charset="0"/>
              </a:rPr>
              <a:t>.”</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dirty="0">
                <a:latin typeface="Arial" panose="020B0604020202020204" pitchFamily="34" charset="0"/>
                <a:cs typeface="Arial" panose="020B0604020202020204" pitchFamily="3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marL="0" indent="0">
              <a:buFont typeface="Arial" panose="020B0604020202020204" pitchFamily="34" charset="0"/>
              <a:buNone/>
            </a:pPr>
            <a:endParaRPr lang="en-US" sz="16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600" i="1" dirty="0">
                <a:latin typeface="Arial" panose="020B0604020202020204" pitchFamily="34" charset="0"/>
                <a:cs typeface="Arial" panose="020B0604020202020204" pitchFamily="34" charset="0"/>
              </a:rPr>
              <a:t>Jeff Dickey, Author of Write Modern Web Apps with the MEAN Stack: Mongo, Express, AngularJS, and Node.JS</a:t>
            </a:r>
          </a:p>
        </p:txBody>
      </p:sp>
    </p:spTree>
    <p:extLst>
      <p:ext uri="{BB962C8B-B14F-4D97-AF65-F5344CB8AC3E}">
        <p14:creationId xmlns:p14="http://schemas.microsoft.com/office/powerpoint/2010/main" val="176129671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6" name="Rectangle 5"/>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7"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b="1" i="1">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lgn="ctr">
              <a:spcBef>
                <a:spcPts val="0"/>
              </a:spcBef>
              <a:buFont typeface="+mj-lt"/>
              <a:buAutoNum type="arabicPeriod"/>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indent="0">
              <a:spcBef>
                <a:spcPts val="0"/>
              </a:spcBef>
              <a:buFont typeface="Arial" panose="020B0604020202020204" pitchFamily="34" charset="0"/>
              <a:buNone/>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2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8" name="Picture 2" descr="http://knote.com/wp-content/uploads/2015/02/Hard-work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113057" y="3429000"/>
            <a:ext cx="3042684" cy="3008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79334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6858000"/>
          </a:xfrm>
          <a:custGeom>
            <a:avLst/>
            <a:gdLst/>
            <a:ahLst/>
            <a:cxnLst/>
            <a:rect l="l" t="t" r="r" b="b"/>
            <a:pathLst>
              <a:path w="9144000" h="6858000">
                <a:moveTo>
                  <a:pt x="0" y="6858000"/>
                </a:moveTo>
                <a:lnTo>
                  <a:pt x="9144000" y="6858000"/>
                </a:lnTo>
                <a:lnTo>
                  <a:pt x="9144000" y="0"/>
                </a:lnTo>
                <a:lnTo>
                  <a:pt x="0" y="0"/>
                </a:lnTo>
                <a:lnTo>
                  <a:pt x="0" y="6858000"/>
                </a:lnTo>
                <a:close/>
              </a:path>
            </a:pathLst>
          </a:custGeom>
          <a:solidFill>
            <a:srgbClr val="34A5DA"/>
          </a:solidFill>
        </p:spPr>
        <p:txBody>
          <a:bodyPr wrap="square" lIns="0" tIns="0" rIns="0" bIns="0" rtlCol="0"/>
          <a:lstStyle/>
          <a:p>
            <a:endParaRPr/>
          </a:p>
        </p:txBody>
      </p:sp>
      <p:sp>
        <p:nvSpPr>
          <p:cNvPr id="3" name="object 3"/>
          <p:cNvSpPr/>
          <p:nvPr/>
        </p:nvSpPr>
        <p:spPr>
          <a:xfrm>
            <a:off x="0" y="0"/>
            <a:ext cx="3683000" cy="68580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7035800" y="5854700"/>
            <a:ext cx="1308100" cy="977900"/>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6718300" y="5245100"/>
            <a:ext cx="2159000" cy="381000"/>
          </a:xfrm>
          <a:prstGeom prst="rect">
            <a:avLst/>
          </a:prstGeom>
          <a:blipFill>
            <a:blip r:embed="rId5"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3886200" y="50800"/>
            <a:ext cx="5181600" cy="4014945"/>
          </a:xfrm>
          <a:prstGeom prst="rect">
            <a:avLst/>
          </a:prstGeom>
        </p:spPr>
        <p:txBody>
          <a:bodyPr vert="horz" wrap="square" lIns="0" tIns="157480" rIns="0" bIns="0" rtlCol="0">
            <a:spAutoFit/>
          </a:bodyPr>
          <a:lstStyle/>
          <a:p>
            <a:pPr marL="12700" marR="5080">
              <a:lnSpc>
                <a:spcPct val="86800"/>
              </a:lnSpc>
              <a:spcBef>
                <a:spcPts val="1240"/>
              </a:spcBef>
            </a:pPr>
            <a:r>
              <a:rPr sz="7200" b="0" u="none" dirty="0">
                <a:latin typeface="Futura Condensed Medium" panose="020B0602020204020303" pitchFamily="34" charset="-79"/>
                <a:ea typeface="Verdana" panose="020B0604030504040204" pitchFamily="34" charset="0"/>
                <a:cs typeface="Futura Condensed Medium" panose="020B0602020204020303" pitchFamily="34" charset="-79"/>
              </a:rPr>
              <a:t>TECHNOLOGIST  ENTREPRENEUR  SOMETIMES  BRILLIANT GUY</a:t>
            </a:r>
            <a:endParaRPr sz="7200" b="0" dirty="0">
              <a:latin typeface="Futura Condensed Medium" panose="020B0602020204020303" pitchFamily="34" charset="-79"/>
              <a:ea typeface="Verdana" panose="020B0604030504040204" pitchFamily="34" charset="0"/>
              <a:cs typeface="Futura Condensed Medium" panose="020B0602020204020303" pitchFamily="34" charset="-79"/>
            </a:endParaRPr>
          </a:p>
        </p:txBody>
      </p:sp>
      <p:sp>
        <p:nvSpPr>
          <p:cNvPr id="7" name="object 7"/>
          <p:cNvSpPr/>
          <p:nvPr/>
        </p:nvSpPr>
        <p:spPr>
          <a:xfrm>
            <a:off x="4127500" y="4191000"/>
            <a:ext cx="2286000" cy="2286000"/>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3860800" y="5651500"/>
            <a:ext cx="2641600" cy="1206500"/>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0" y="5525161"/>
            <a:ext cx="3857625" cy="893444"/>
          </a:xfrm>
          <a:custGeom>
            <a:avLst/>
            <a:gdLst/>
            <a:ahLst/>
            <a:cxnLst/>
            <a:rect l="l" t="t" r="r" b="b"/>
            <a:pathLst>
              <a:path w="3857625" h="893445">
                <a:moveTo>
                  <a:pt x="0" y="0"/>
                </a:moveTo>
                <a:lnTo>
                  <a:pt x="3857625" y="0"/>
                </a:lnTo>
                <a:lnTo>
                  <a:pt x="3857625" y="892962"/>
                </a:lnTo>
                <a:lnTo>
                  <a:pt x="0" y="892962"/>
                </a:lnTo>
                <a:lnTo>
                  <a:pt x="0" y="0"/>
                </a:lnTo>
                <a:close/>
              </a:path>
            </a:pathLst>
          </a:custGeom>
          <a:solidFill>
            <a:srgbClr val="34A5DA"/>
          </a:solidFill>
        </p:spPr>
        <p:txBody>
          <a:bodyPr wrap="square" lIns="0" tIns="0" rIns="0" bIns="0" rtlCol="0"/>
          <a:lstStyle/>
          <a:p>
            <a:endParaRPr dirty="0">
              <a:latin typeface="Futura Condensed Medium" panose="020B0602020204020303" pitchFamily="34" charset="-79"/>
              <a:cs typeface="Futura Condensed Medium" panose="020B0602020204020303" pitchFamily="34" charset="-79"/>
            </a:endParaRPr>
          </a:p>
        </p:txBody>
      </p:sp>
      <p:sp>
        <p:nvSpPr>
          <p:cNvPr id="10" name="object 10"/>
          <p:cNvSpPr txBox="1"/>
          <p:nvPr/>
        </p:nvSpPr>
        <p:spPr>
          <a:xfrm>
            <a:off x="482600" y="5511800"/>
            <a:ext cx="2578100" cy="659155"/>
          </a:xfrm>
          <a:prstGeom prst="rect">
            <a:avLst/>
          </a:prstGeom>
        </p:spPr>
        <p:txBody>
          <a:bodyPr vert="horz" wrap="square" lIns="0" tIns="12700" rIns="0" bIns="0" rtlCol="0">
            <a:spAutoFit/>
          </a:bodyPr>
          <a:lstStyle/>
          <a:p>
            <a:pPr marL="12700">
              <a:lnSpc>
                <a:spcPct val="100000"/>
              </a:lnSpc>
              <a:spcBef>
                <a:spcPts val="100"/>
              </a:spcBef>
            </a:pPr>
            <a:r>
              <a:rPr sz="4200" dirty="0">
                <a:solidFill>
                  <a:srgbClr val="222222"/>
                </a:solidFill>
                <a:latin typeface="Futura Condensed Medium" panose="020B0602020204020303" pitchFamily="34" charset="-79"/>
                <a:cs typeface="Futura Condensed Medium" panose="020B0602020204020303" pitchFamily="34" charset="-79"/>
              </a:rPr>
              <a:t>MUSA SIDDEEQ</a:t>
            </a:r>
            <a:endParaRPr sz="4200" dirty="0">
              <a:latin typeface="Futura Condensed Medium" panose="020B0602020204020303" pitchFamily="34" charset="-79"/>
              <a:cs typeface="Futura Condensed Medium" panose="020B0602020204020303" pitchFamily="34" charset="-79"/>
            </a:endParaRPr>
          </a:p>
        </p:txBody>
      </p:sp>
      <p:sp>
        <p:nvSpPr>
          <p:cNvPr id="11" name="object 11"/>
          <p:cNvSpPr txBox="1"/>
          <p:nvPr/>
        </p:nvSpPr>
        <p:spPr>
          <a:xfrm>
            <a:off x="495300" y="5994400"/>
            <a:ext cx="2565400" cy="320601"/>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222222"/>
                </a:solidFill>
                <a:latin typeface="Futura Condensed Medium" panose="020B0602020204020303" pitchFamily="34" charset="-79"/>
                <a:cs typeface="Futura Condensed Medium" panose="020B0602020204020303" pitchFamily="34" charset="-79"/>
              </a:rPr>
              <a:t>siddeeqm@gmail.com</a:t>
            </a:r>
            <a:endParaRPr sz="2000" dirty="0">
              <a:latin typeface="Futura Condensed Medium" panose="020B0602020204020303" pitchFamily="34" charset="-79"/>
              <a:cs typeface="Futura Condensed Medium" panose="020B0602020204020303" pitchFamily="34" charset="-79"/>
            </a:endParaRPr>
          </a:p>
        </p:txBody>
      </p:sp>
    </p:spTree>
    <p:extLst>
      <p:ext uri="{BB962C8B-B14F-4D97-AF65-F5344CB8AC3E}">
        <p14:creationId xmlns:p14="http://schemas.microsoft.com/office/powerpoint/2010/main" val="14320602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vert="horz" lIns="91440" tIns="45720" rIns="91440" bIns="45720" numCol="1"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Font typeface="Arial" panose="020B0604020202020204" pitchFamily="34" charset="0"/>
              <a:buNone/>
            </a:pPr>
            <a:r>
              <a:rPr lang="en-US" sz="2800"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marL="228600" indent="0">
              <a:spcBef>
                <a:spcPts val="0"/>
              </a:spcBef>
              <a:buFont typeface="Arial" panose="020B0604020202020204" pitchFamily="34" charset="0"/>
              <a:buNone/>
            </a:pPr>
            <a:endParaRPr lang="en-US" sz="28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4" descr="http://cdn.meme.am/instances/57165550.jpg"/>
          <p:cNvPicPr>
            <a:picLocks noChangeAspect="1" noChangeArrowheads="1"/>
          </p:cNvPicPr>
          <p:nvPr/>
        </p:nvPicPr>
        <p:blipFill rotWithShape="1">
          <a:blip r:embed="rId3">
            <a:extLst>
              <a:ext uri="{28A0092B-C50C-407E-A947-70E740481C1C}">
                <a14:useLocalDpi xmlns:a14="http://schemas.microsoft.com/office/drawing/2010/main" val="0"/>
              </a:ext>
            </a:extLst>
          </a:blip>
          <a:srcRect b="3604"/>
          <a:stretch/>
        </p:blipFill>
        <p:spPr>
          <a:xfrm>
            <a:off x="5548465" y="3810000"/>
            <a:ext cx="3607275" cy="2607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22606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3600" b="1" i="1">
                <a:solidFill>
                  <a:schemeClr val="bg1"/>
                </a:solidFill>
                <a:latin typeface="Arial" panose="020B0604020202020204" pitchFamily="34" charset="0"/>
                <a:ea typeface="Roboto" panose="02000000000000000000" pitchFamily="2" charset="0"/>
                <a:cs typeface="Arial" panose="020B0604020202020204" pitchFamily="34" charset="0"/>
              </a:rPr>
              <a:t>Trust yourself</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8" descr="http://www.quickmeme.com/img/b1/b1863ec001f174e2d9a3cc0ad89aad0cbf78ddd297256b891bd8ff4662f3f044.jpg"/>
          <p:cNvPicPr>
            <a:picLocks noChangeAspect="1" noChangeArrowheads="1"/>
          </p:cNvPicPr>
          <p:nvPr/>
        </p:nvPicPr>
        <p:blipFill rotWithShape="1">
          <a:blip r:embed="rId3">
            <a:extLst>
              <a:ext uri="{28A0092B-C50C-407E-A947-70E740481C1C}">
                <a14:useLocalDpi xmlns:a14="http://schemas.microsoft.com/office/drawing/2010/main" val="0"/>
              </a:ext>
            </a:extLst>
          </a:blip>
          <a:srcRect t="2868" b="2857"/>
          <a:stretch/>
        </p:blipFill>
        <p:spPr>
          <a:xfrm>
            <a:off x="5559444" y="3917921"/>
            <a:ext cx="3584556"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18425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r>
              <a:rPr lang="is-IS" dirty="0"/>
              <a:t>…</a:t>
            </a:r>
            <a:endParaRPr lang="en-US" dirty="0"/>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920270" y="4222187"/>
            <a:ext cx="7315200" cy="1370918"/>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Font typeface="Arial" panose="020B0604020202020204" pitchFamily="34" charset="0"/>
              <a:buNone/>
            </a:pP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If you want to go fast, go alone. </a:t>
            </a:r>
          </a:p>
          <a:p>
            <a:pPr indent="0" algn="ctr">
              <a:spcBef>
                <a:spcPts val="0"/>
              </a:spcBef>
              <a:buFont typeface="Arial" panose="020B0604020202020204" pitchFamily="34" charset="0"/>
              <a:buNone/>
            </a:pP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If you want to go far, go in a team.</a:t>
            </a:r>
            <a:endParaRPr lang="en" altLang="en" sz="3600"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167" y="838200"/>
            <a:ext cx="5049406" cy="3262092"/>
          </a:xfrm>
          <a:prstGeom prst="rect">
            <a:avLst/>
          </a:prstGeom>
        </p:spPr>
      </p:pic>
    </p:spTree>
    <p:extLst>
      <p:ext uri="{BB962C8B-B14F-4D97-AF65-F5344CB8AC3E}">
        <p14:creationId xmlns:p14="http://schemas.microsoft.com/office/powerpoint/2010/main" val="99069233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numCol="1">
            <a:normAutofit/>
          </a:bodyPr>
          <a:lstStyle/>
          <a:p>
            <a:r>
              <a:rPr lang="en-US" dirty="0"/>
              <a:t>Google Fu – The Most Important Skill of All</a:t>
            </a:r>
          </a:p>
        </p:txBody>
      </p:sp>
      <p:sp>
        <p:nvSpPr>
          <p:cNvPr id="3" name="Rectangle 2"/>
          <p:cNvSpPr/>
          <p:nvPr/>
        </p:nvSpPr>
        <p:spPr>
          <a:xfrm>
            <a:off x="2667000" y="5638800"/>
            <a:ext cx="4519186" cy="646331"/>
          </a:xfrm>
          <a:prstGeom prst="rect">
            <a:avLst/>
          </a:prstGeom>
        </p:spPr>
        <p:txBody>
          <a:bodyPr wrap="none" numCol="1">
            <a:spAutoFit/>
          </a:bodyPr>
          <a:lstStyle/>
          <a:p>
            <a:r>
              <a:rPr lang="en-US" sz="3600" b="1" dirty="0">
                <a:latin typeface="Arial" panose="020B0604020202020204" pitchFamily="34" charset="0"/>
                <a:cs typeface="Arial" panose="020B0604020202020204" pitchFamily="34" charset="0"/>
                <a:hlinkClick r:id="rId3"/>
              </a:rPr>
              <a:t>What is Google Fu?</a:t>
            </a:r>
            <a:endParaRPr lang="en-US" sz="3600" b="1"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0DAF2D18-5118-4D4E-9F4F-9D831852D7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8" y="2003327"/>
            <a:ext cx="9144000" cy="2286000"/>
          </a:xfrm>
          <a:prstGeom prst="rect">
            <a:avLst/>
          </a:prstGeom>
        </p:spPr>
      </p:pic>
    </p:spTree>
    <p:extLst>
      <p:ext uri="{BB962C8B-B14F-4D97-AF65-F5344CB8AC3E}">
        <p14:creationId xmlns:p14="http://schemas.microsoft.com/office/powerpoint/2010/main" val="74698885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Course Structure</a:t>
            </a:r>
          </a:p>
        </p:txBody>
      </p:sp>
    </p:spTree>
    <p:extLst>
      <p:ext uri="{BB962C8B-B14F-4D97-AF65-F5344CB8AC3E}">
        <p14:creationId xmlns:p14="http://schemas.microsoft.com/office/powerpoint/2010/main" val="35209461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4" name="Shape 70"/>
          <p:cNvSpPr txBox="1">
            <a:spLocks/>
          </p:cNvSpPr>
          <p:nvPr/>
        </p:nvSpPr>
        <p:spPr>
          <a:xfrm>
            <a:off x="98425" y="747991"/>
            <a:ext cx="8947150" cy="556820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Tree>
    <p:extLst>
      <p:ext uri="{BB962C8B-B14F-4D97-AF65-F5344CB8AC3E}">
        <p14:creationId xmlns:p14="http://schemas.microsoft.com/office/powerpoint/2010/main" val="134779734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5" name="Shape 70"/>
          <p:cNvSpPr txBox="1">
            <a:spLocks/>
          </p:cNvSpPr>
          <p:nvPr/>
        </p:nvSpPr>
        <p:spPr>
          <a:xfrm>
            <a:off x="98425" y="747991"/>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
        <p:nvSpPr>
          <p:cNvPr id="6" name="Rectangle 5"/>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TextBox 6"/>
          <p:cNvSpPr txBox="1"/>
          <p:nvPr/>
        </p:nvSpPr>
        <p:spPr>
          <a:xfrm>
            <a:off x="4114800" y="4770099"/>
            <a:ext cx="4977645" cy="523220"/>
          </a:xfrm>
          <a:prstGeom prst="rect">
            <a:avLst/>
          </a:prstGeom>
          <a:noFill/>
        </p:spPr>
        <p:txBody>
          <a:bodyPr wrap="none" numCol="1" rtlCol="0">
            <a:spAutoFit/>
          </a:bodyPr>
          <a:lstStyle/>
          <a:p>
            <a:pPr algn="ctr"/>
            <a:r>
              <a:rPr lang="en-US" sz="2800" b="1" u="sng" dirty="0">
                <a:solidFill>
                  <a:srgbClr val="C00000"/>
                </a:solidFill>
                <a:latin typeface="Arial" panose="020B0604020202020204" pitchFamily="34" charset="0"/>
                <a:cs typeface="Arial" panose="020B0604020202020204" pitchFamily="34" charset="0"/>
              </a:rPr>
              <a:t>The Super Important Stuff!!!</a:t>
            </a:r>
          </a:p>
        </p:txBody>
      </p:sp>
      <p:sp>
        <p:nvSpPr>
          <p:cNvPr id="8" name="TextBox 7"/>
          <p:cNvSpPr txBox="1"/>
          <p:nvPr/>
        </p:nvSpPr>
        <p:spPr>
          <a:xfrm>
            <a:off x="4779502" y="5364612"/>
            <a:ext cx="3648243" cy="523220"/>
          </a:xfrm>
          <a:prstGeom prst="rect">
            <a:avLst/>
          </a:prstGeom>
          <a:noFill/>
        </p:spPr>
        <p:txBody>
          <a:bodyPr wrap="none" numCol="1" rtlCol="0">
            <a:spAutoFit/>
          </a:bodyPr>
          <a:lstStyle/>
          <a:p>
            <a:pPr algn="ctr"/>
            <a:r>
              <a:rPr lang="en-US" sz="2800" i="1" dirty="0">
                <a:solidFill>
                  <a:srgbClr val="C00000"/>
                </a:solidFill>
                <a:latin typeface="Arial" panose="020B0604020202020204" pitchFamily="34" charset="0"/>
                <a:cs typeface="Arial" panose="020B0604020202020204" pitchFamily="34" charset="0"/>
              </a:rPr>
              <a:t>i.e. Always be coding!</a:t>
            </a:r>
          </a:p>
        </p:txBody>
      </p:sp>
    </p:spTree>
    <p:extLst>
      <p:ext uri="{BB962C8B-B14F-4D97-AF65-F5344CB8AC3E}">
        <p14:creationId xmlns:p14="http://schemas.microsoft.com/office/powerpoint/2010/main" val="372326708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Pre-Work</a:t>
            </a:r>
          </a:p>
        </p:txBody>
      </p:sp>
    </p:spTree>
    <p:extLst>
      <p:ext uri="{BB962C8B-B14F-4D97-AF65-F5344CB8AC3E}">
        <p14:creationId xmlns:p14="http://schemas.microsoft.com/office/powerpoint/2010/main" val="233079002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Software Checklist</a:t>
            </a:r>
          </a:p>
        </p:txBody>
      </p:sp>
      <p:sp>
        <p:nvSpPr>
          <p:cNvPr id="4" name="Shape 70"/>
          <p:cNvSpPr txBox="1">
            <a:spLocks/>
          </p:cNvSpPr>
          <p:nvPr/>
        </p:nvSpPr>
        <p:spPr>
          <a:xfrm>
            <a:off x="98425" y="747990"/>
            <a:ext cx="8947150" cy="53480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At this point, you should have each of these installed:</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Slack </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a:t>
            </a:r>
            <a:r>
              <a:rPr lang="en-US" altLang="en" sz="2800">
                <a:latin typeface="Arial" panose="020B0604020202020204" pitchFamily="34" charset="0"/>
                <a:ea typeface="Roboto" panose="02000000000000000000" pitchFamily="2" charset="0"/>
                <a:cs typeface="Arial" panose="020B0604020202020204" pitchFamily="34" charset="0"/>
              </a:rPr>
              <a:t>Visual Studio Code</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for Version Control</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Bash (Windows) or Terminal (Mac)</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Node.js</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a:t>
            </a:r>
            <a:r>
              <a:rPr lang="en-US" altLang="en" sz="2800" dirty="0">
                <a:latin typeface="Arial" panose="020B0604020202020204" pitchFamily="34" charset="0"/>
                <a:ea typeface="Roboto" panose="02000000000000000000" pitchFamily="2" charset="0"/>
                <a:cs typeface="Arial" panose="020B0604020202020204" pitchFamily="34" charset="0"/>
              </a:rPr>
              <a:t>CLI</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Google Chrome</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3372950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Accounts Checklist</a:t>
            </a:r>
          </a:p>
        </p:txBody>
      </p:sp>
      <p:sp>
        <p:nvSpPr>
          <p:cNvPr id="5"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You should also now have accounts for:</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GitHub (with SSH Integration)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LinkedIn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Stack Overflow</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13706256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 …?</a:t>
            </a:r>
          </a:p>
        </p:txBody>
      </p:sp>
      <p:sp>
        <p:nvSpPr>
          <p:cNvPr id="5" name="Shape 70"/>
          <p:cNvSpPr txBox="1">
            <a:spLocks/>
          </p:cNvSpPr>
          <p:nvPr/>
        </p:nvSpPr>
        <p:spPr>
          <a:xfrm>
            <a:off x="196850" y="653854"/>
            <a:ext cx="8947150" cy="5676985"/>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800" b="1" u="sng" dirty="0">
                <a:latin typeface="Arial" panose="020B0604020202020204" pitchFamily="34" charset="0"/>
                <a:ea typeface="Roboto" panose="02000000000000000000" pitchFamily="2" charset="0"/>
                <a:cs typeface="Arial" panose="020B0604020202020204" pitchFamily="34" charset="0"/>
              </a:rPr>
              <a:t>Musa </a:t>
            </a:r>
            <a:r>
              <a:rPr lang="en-US" sz="2800" b="1" u="sng" dirty="0" err="1">
                <a:latin typeface="Arial" panose="020B0604020202020204" pitchFamily="34" charset="0"/>
                <a:ea typeface="Roboto" panose="02000000000000000000" pitchFamily="2" charset="0"/>
                <a:cs typeface="Arial" panose="020B0604020202020204" pitchFamily="34" charset="0"/>
              </a:rPr>
              <a:t>Siddeeq</a:t>
            </a:r>
            <a:endParaRPr lang="en" altLang="en" sz="2800" b="1" u="sng"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490855" indent="-457200">
              <a:spcBef>
                <a:spcPts val="100"/>
              </a:spcBef>
              <a:tabLst>
                <a:tab pos="490220" algn="l"/>
                <a:tab pos="490855" algn="l"/>
              </a:tabLst>
            </a:pPr>
            <a:r>
              <a:rPr lang="en-US" dirty="0">
                <a:latin typeface="Arial" panose="020B0604020202020204" pitchFamily="34" charset="0"/>
                <a:cs typeface="Arial" panose="020B0604020202020204" pitchFamily="34" charset="0"/>
              </a:rPr>
              <a:t>Georgia Tech &gt; University System of Georgia</a:t>
            </a:r>
          </a:p>
          <a:p>
            <a:pPr marL="490855" indent="-457200">
              <a:tabLst>
                <a:tab pos="490220" algn="l"/>
                <a:tab pos="490855" algn="l"/>
              </a:tabLst>
            </a:pPr>
            <a:r>
              <a:rPr lang="en-US" dirty="0" err="1">
                <a:latin typeface="Arial" panose="020B0604020202020204" pitchFamily="34" charset="0"/>
                <a:cs typeface="Arial" panose="020B0604020202020204" pitchFamily="34" charset="0"/>
              </a:rPr>
              <a:t>Neurostar</a:t>
            </a:r>
            <a:r>
              <a:rPr lang="en-US" dirty="0">
                <a:latin typeface="Arial" panose="020B0604020202020204" pitchFamily="34" charset="0"/>
                <a:cs typeface="Arial" panose="020B0604020202020204" pitchFamily="34" charset="0"/>
              </a:rPr>
              <a:t> Solutions &gt; Georgia Tech Alumni Assoc.</a:t>
            </a:r>
          </a:p>
          <a:p>
            <a:pPr marL="490855" indent="-457200">
              <a:tabLst>
                <a:tab pos="490220" algn="l"/>
                <a:tab pos="490855" algn="l"/>
              </a:tabLst>
            </a:pPr>
            <a:r>
              <a:rPr lang="en-US" sz="2800" dirty="0" err="1">
                <a:latin typeface="Arial" panose="020B0604020202020204" pitchFamily="34" charset="0"/>
                <a:cs typeface="Arial" panose="020B0604020202020204" pitchFamily="34" charset="0"/>
              </a:rPr>
              <a:t>Agentek</a:t>
            </a:r>
            <a:r>
              <a:rPr lang="en-US" sz="2800" dirty="0">
                <a:latin typeface="Arial" panose="020B0604020202020204" pitchFamily="34" charset="0"/>
                <a:cs typeface="Arial" panose="020B0604020202020204" pitchFamily="34" charset="0"/>
              </a:rPr>
              <a:t> &gt; EZ Prints &gt; EHIRE Labs &gt; </a:t>
            </a:r>
            <a:r>
              <a:rPr lang="en-US" sz="2800" b="1" i="1" dirty="0" err="1">
                <a:latin typeface="Arial" panose="020B0604020202020204" pitchFamily="34" charset="0"/>
                <a:cs typeface="Arial" panose="020B0604020202020204" pitchFamily="34" charset="0"/>
              </a:rPr>
              <a:t>SolTech</a:t>
            </a:r>
            <a:endParaRPr lang="en-US" sz="2800" dirty="0">
              <a:latin typeface="Arial" panose="020B0604020202020204" pitchFamily="34" charset="0"/>
              <a:cs typeface="Arial" panose="020B0604020202020204" pitchFamily="34" charset="0"/>
            </a:endParaRPr>
          </a:p>
          <a:p>
            <a:pPr marL="490855" indent="-457200">
              <a:buFont typeface="Arial"/>
              <a:buChar char="•"/>
              <a:tabLst>
                <a:tab pos="490220" algn="l"/>
                <a:tab pos="490855" algn="l"/>
              </a:tabLst>
            </a:pPr>
            <a:r>
              <a:rPr lang="en-US" sz="2800" b="1" i="1" dirty="0">
                <a:latin typeface="Arial" panose="020B0604020202020204" pitchFamily="34" charset="0"/>
                <a:cs typeface="Arial" panose="020B0604020202020204" pitchFamily="34" charset="0"/>
              </a:rPr>
              <a:t>Turner &gt; Coca-Cola &gt; Under </a:t>
            </a:r>
            <a:r>
              <a:rPr lang="en-US" sz="2800" b="1" i="1" dirty="0" err="1">
                <a:latin typeface="Arial" panose="020B0604020202020204" pitchFamily="34" charset="0"/>
                <a:cs typeface="Arial" panose="020B0604020202020204" pitchFamily="34" charset="0"/>
              </a:rPr>
              <a:t>Armour</a:t>
            </a:r>
            <a:r>
              <a:rPr lang="en-US" sz="2800" b="1" i="1" dirty="0">
                <a:latin typeface="Arial" panose="020B0604020202020204" pitchFamily="34" charset="0"/>
                <a:cs typeface="Arial" panose="020B0604020202020204" pitchFamily="34" charset="0"/>
              </a:rPr>
              <a:t> &gt; Turner</a:t>
            </a:r>
            <a:endParaRPr lang="en-US" sz="2600" dirty="0">
              <a:latin typeface="Arial" panose="020B0604020202020204" pitchFamily="34" charset="0"/>
              <a:cs typeface="Arial" panose="020B0604020202020204" pitchFamily="34" charset="0"/>
            </a:endParaRPr>
          </a:p>
          <a:p>
            <a:pPr marL="490855" indent="-457200">
              <a:tabLst>
                <a:tab pos="490220" algn="l"/>
                <a:tab pos="490855" algn="l"/>
              </a:tabLst>
            </a:pPr>
            <a:r>
              <a:rPr lang="en-US" sz="2800" dirty="0">
                <a:latin typeface="Arial" panose="020B0604020202020204" pitchFamily="34" charset="0"/>
                <a:cs typeface="Arial" panose="020B0604020202020204" pitchFamily="34" charset="0"/>
              </a:rPr>
              <a:t>Over 10 years coding, </a:t>
            </a:r>
            <a:r>
              <a:rPr lang="en-US" sz="1500" dirty="0">
                <a:latin typeface="Arial" panose="020B0604020202020204" pitchFamily="34" charset="0"/>
                <a:cs typeface="Arial" panose="020B0604020202020204" pitchFamily="34" charset="0"/>
              </a:rPr>
              <a:t>(with plenty of experience being a n00b at it.)</a:t>
            </a:r>
          </a:p>
          <a:p>
            <a:pPr marL="3665854" marR="174625" lvl="1" indent="-457200">
              <a:spcBef>
                <a:spcPts val="1520"/>
              </a:spcBef>
              <a:buFont typeface="Arial"/>
              <a:buChar char="•"/>
              <a:tabLst>
                <a:tab pos="3665220" algn="l"/>
                <a:tab pos="3665854" algn="l"/>
              </a:tabLst>
            </a:pPr>
            <a:r>
              <a:rPr lang="en-US" sz="3000" i="1" dirty="0">
                <a:latin typeface="Arial" panose="020B0604020202020204" pitchFamily="34" charset="0"/>
                <a:cs typeface="Arial" panose="020B0604020202020204" pitchFamily="34" charset="0"/>
              </a:rPr>
              <a:t>I bake and sell an original  bean pie &gt;&gt; “food tech”</a:t>
            </a:r>
            <a:endParaRPr lang="en-US" sz="3000" dirty="0">
              <a:latin typeface="Arial" panose="020B0604020202020204" pitchFamily="34" charset="0"/>
              <a:cs typeface="Arial" panose="020B0604020202020204" pitchFamily="34" charset="0"/>
            </a:endParaRPr>
          </a:p>
          <a:p>
            <a:pPr marL="20955" lvl="1">
              <a:buChar char="•"/>
            </a:pPr>
            <a:endParaRPr lang="en-US" sz="2800" dirty="0">
              <a:latin typeface="Arial" panose="020B0604020202020204" pitchFamily="34" charset="0"/>
              <a:cs typeface="Arial" panose="020B0604020202020204" pitchFamily="34" charset="0"/>
            </a:endParaRPr>
          </a:p>
          <a:p>
            <a:pPr marL="3665854" lvl="1" indent="-457200">
              <a:buChar char="•"/>
              <a:tabLst>
                <a:tab pos="3665220" algn="l"/>
                <a:tab pos="3665854" algn="l"/>
              </a:tabLst>
            </a:pPr>
            <a:r>
              <a:rPr lang="en-US" sz="2000" dirty="0">
                <a:latin typeface="Arial" panose="020B0604020202020204" pitchFamily="34" charset="0"/>
                <a:cs typeface="Arial" panose="020B0604020202020204" pitchFamily="34" charset="0"/>
              </a:rPr>
              <a:t>I come from a BIG family</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b="1" dirty="0">
              <a:latin typeface="Arial" panose="020B0604020202020204" pitchFamily="34" charset="0"/>
              <a:ea typeface="Roboto" panose="02000000000000000000" pitchFamily="2" charset="0"/>
              <a:cs typeface="Arial" panose="020B0604020202020204" pitchFamily="34" charset="0"/>
            </a:endParaRPr>
          </a:p>
        </p:txBody>
      </p:sp>
      <p:sp>
        <p:nvSpPr>
          <p:cNvPr id="6" name="object 6">
            <a:extLst>
              <a:ext uri="{FF2B5EF4-FFF2-40B4-BE49-F238E27FC236}">
                <a16:creationId xmlns:a16="http://schemas.microsoft.com/office/drawing/2014/main" id="{5FEB2309-F26C-A04D-8D0D-79F068BB6B4C}"/>
              </a:ext>
            </a:extLst>
          </p:cNvPr>
          <p:cNvSpPr/>
          <p:nvPr/>
        </p:nvSpPr>
        <p:spPr>
          <a:xfrm>
            <a:off x="469900" y="3898900"/>
            <a:ext cx="2781300" cy="279400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3815993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Self-Check</a:t>
            </a:r>
          </a:p>
        </p:txBody>
      </p:sp>
      <p:sp>
        <p:nvSpPr>
          <p:cNvPr id="4"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Let’s do some quick checks of the following</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Sublime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Bash / Terminal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Node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Heroku Check</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12244765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the Modern Web</a:t>
            </a:r>
          </a:p>
        </p:txBody>
      </p:sp>
    </p:spTree>
    <p:extLst>
      <p:ext uri="{BB962C8B-B14F-4D97-AF65-F5344CB8AC3E}">
        <p14:creationId xmlns:p14="http://schemas.microsoft.com/office/powerpoint/2010/main" val="319526957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9" name="Picture 8">
            <a:extLst>
              <a:ext uri="{FF2B5EF4-FFF2-40B4-BE49-F238E27FC236}">
                <a16:creationId xmlns:a16="http://schemas.microsoft.com/office/drawing/2014/main" id="{EB317EBF-1FD4-4A4A-BA13-2AE31A0893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838200"/>
            <a:ext cx="5362575" cy="5362575"/>
          </a:xfrm>
          <a:prstGeom prst="rect">
            <a:avLst/>
          </a:prstGeom>
        </p:spPr>
      </p:pic>
    </p:spTree>
    <p:extLst>
      <p:ext uri="{BB962C8B-B14F-4D97-AF65-F5344CB8AC3E}">
        <p14:creationId xmlns:p14="http://schemas.microsoft.com/office/powerpoint/2010/main" val="181264508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“Magic” of YouTube</a:t>
            </a:r>
          </a:p>
        </p:txBody>
      </p:sp>
      <p:pic>
        <p:nvPicPr>
          <p:cNvPr id="4" name="Picture 3"/>
          <p:cNvPicPr>
            <a:picLocks noChangeAspect="1"/>
          </p:cNvPicPr>
          <p:nvPr/>
        </p:nvPicPr>
        <p:blipFill>
          <a:blip r:embed="rId3"/>
          <a:stretch>
            <a:fillRect/>
          </a:stretch>
        </p:blipFill>
        <p:spPr>
          <a:xfrm>
            <a:off x="1143000" y="802186"/>
            <a:ext cx="7206085" cy="5573668"/>
          </a:xfrm>
          <a:prstGeom prst="rect">
            <a:avLst/>
          </a:prstGeom>
        </p:spPr>
      </p:pic>
    </p:spTree>
    <p:extLst>
      <p:ext uri="{BB962C8B-B14F-4D97-AF65-F5344CB8AC3E}">
        <p14:creationId xmlns:p14="http://schemas.microsoft.com/office/powerpoint/2010/main" val="285027140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6" name="Rectangle 5"/>
          <p:cNvSpPr/>
          <p:nvPr/>
        </p:nvSpPr>
        <p:spPr>
          <a:xfrm>
            <a:off x="0" y="4923129"/>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Rectangle 6"/>
          <p:cNvSpPr/>
          <p:nvPr/>
        </p:nvSpPr>
        <p:spPr>
          <a:xfrm>
            <a:off x="179712" y="5022270"/>
            <a:ext cx="8796315" cy="1323439"/>
          </a:xfrm>
          <a:prstGeom prst="rect">
            <a:avLst/>
          </a:prstGeom>
        </p:spPr>
        <p:txBody>
          <a:bodyPr wrap="square" numCol="1">
            <a:spAutoFit/>
          </a:bodyPr>
          <a:lstStyle/>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In modern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web apps,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there’s a constant back-and-forth communication between two key components: the visuals displayed on the user’s browser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frontend)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and the data and logic stored on the server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backend).</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05" y="699050"/>
            <a:ext cx="8948928" cy="4212336"/>
          </a:xfrm>
          <a:prstGeom prst="rect">
            <a:avLst/>
          </a:prstGeom>
        </p:spPr>
      </p:pic>
    </p:spTree>
    <p:extLst>
      <p:ext uri="{BB962C8B-B14F-4D97-AF65-F5344CB8AC3E}">
        <p14:creationId xmlns:p14="http://schemas.microsoft.com/office/powerpoint/2010/main" val="272830483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6" name="Rectangle 5"/>
          <p:cNvSpPr/>
          <p:nvPr/>
        </p:nvSpPr>
        <p:spPr>
          <a:xfrm>
            <a:off x="-1" y="4953000"/>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8" name="Rectangle 7"/>
          <p:cNvSpPr/>
          <p:nvPr/>
        </p:nvSpPr>
        <p:spPr>
          <a:xfrm>
            <a:off x="173842" y="5181600"/>
            <a:ext cx="8796315" cy="1015663"/>
          </a:xfrm>
          <a:prstGeom prst="rect">
            <a:avLst/>
          </a:prstGeom>
        </p:spPr>
        <p:txBody>
          <a:bodyPr wrap="square" numCol="1">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Full-Stack Development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the concept of building </a:t>
            </a:r>
            <a:r>
              <a:rPr lang="en-US" sz="2000" b="1" i="1" u="sng" dirty="0">
                <a:solidFill>
                  <a:schemeClr val="bg1"/>
                </a:solidFill>
                <a:latin typeface="Arial" panose="020B0604020202020204" pitchFamily="34" charset="0"/>
                <a:ea typeface="Roboto" panose="02000000000000000000" pitchFamily="2" charset="0"/>
                <a:cs typeface="Arial" panose="020B0604020202020204" pitchFamily="34" charset="0"/>
              </a:rPr>
              <a:t>every</a:t>
            </a:r>
            <a:r>
              <a:rPr lang="en-US" sz="2000" i="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aspect of the web application – from the visuals and interactions, to the data transfer and processing.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35" y="697259"/>
            <a:ext cx="8948928" cy="4212336"/>
          </a:xfrm>
          <a:prstGeom prst="rect">
            <a:avLst/>
          </a:prstGeom>
        </p:spPr>
      </p:pic>
    </p:spTree>
    <p:extLst>
      <p:ext uri="{BB962C8B-B14F-4D97-AF65-F5344CB8AC3E}">
        <p14:creationId xmlns:p14="http://schemas.microsoft.com/office/powerpoint/2010/main" val="95932411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55" name="Shape 70"/>
          <p:cNvSpPr txBox="1">
            <a:spLocks/>
          </p:cNvSpPr>
          <p:nvPr/>
        </p:nvSpPr>
        <p:spPr>
          <a:xfrm>
            <a:off x="0" y="1041306"/>
            <a:ext cx="3079750" cy="2026067"/>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HTML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CSS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JavaScript</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jQuery</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Bootstrap</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SEO</a:t>
            </a:r>
          </a:p>
        </p:txBody>
      </p:sp>
      <p:sp>
        <p:nvSpPr>
          <p:cNvPr id="56" name="Shape 70"/>
          <p:cNvSpPr txBox="1">
            <a:spLocks/>
          </p:cNvSpPr>
          <p:nvPr/>
        </p:nvSpPr>
        <p:spPr>
          <a:xfrm>
            <a:off x="2896001" y="1028449"/>
            <a:ext cx="1920875" cy="135478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Heroku</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GitHub</a:t>
            </a:r>
          </a:p>
        </p:txBody>
      </p:sp>
      <p:sp>
        <p:nvSpPr>
          <p:cNvPr id="57" name="Shape 70"/>
          <p:cNvSpPr txBox="1">
            <a:spLocks/>
          </p:cNvSpPr>
          <p:nvPr/>
        </p:nvSpPr>
        <p:spPr>
          <a:xfrm>
            <a:off x="0" y="3754837"/>
            <a:ext cx="3962401" cy="1828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APIs (Consuming)</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JSON</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AJAX</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Real Time </a:t>
            </a:r>
            <a:r>
              <a:rPr lang="en" altLang="en" sz="2000" dirty="0">
                <a:latin typeface="Arial" panose="020B0604020202020204" pitchFamily="34" charset="0"/>
                <a:ea typeface="Roboto" panose="02000000000000000000" pitchFamily="2" charset="0"/>
                <a:cs typeface="Arial" panose="020B0604020202020204" pitchFamily="34" charset="0"/>
              </a:rPr>
              <a:t>Cloud </a:t>
            </a:r>
            <a:r>
              <a:rPr lang="en-US" sz="2000" dirty="0">
                <a:latin typeface="Arial" panose="020B0604020202020204" pitchFamily="34" charset="0"/>
                <a:ea typeface="Roboto" panose="02000000000000000000" pitchFamily="2" charset="0"/>
                <a:cs typeface="Arial" panose="020B0604020202020204" pitchFamily="34" charset="0"/>
              </a:rPr>
              <a:t>Database </a:t>
            </a:r>
            <a:r>
              <a:rPr lang="en" altLang="en" sz="2000" dirty="0">
                <a:latin typeface="Arial" panose="020B0604020202020204" pitchFamily="34" charset="0"/>
                <a:ea typeface="Roboto" panose="02000000000000000000" pitchFamily="2" charset="0"/>
                <a:cs typeface="Arial" panose="020B0604020202020204" pitchFamily="34" charset="0"/>
              </a:rPr>
              <a:t>via </a:t>
            </a:r>
            <a:r>
              <a:rPr lang="en-US" sz="2000" dirty="0">
                <a:latin typeface="Arial" panose="020B0604020202020204" pitchFamily="34" charset="0"/>
                <a:ea typeface="Roboto" panose="02000000000000000000" pitchFamily="2" charset="0"/>
                <a:cs typeface="Arial" panose="020B0604020202020204" pitchFamily="34" charset="0"/>
              </a:rPr>
              <a:t>Firebase</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58" name="Shape 70"/>
          <p:cNvSpPr txBox="1">
            <a:spLocks/>
          </p:cNvSpPr>
          <p:nvPr/>
        </p:nvSpPr>
        <p:spPr>
          <a:xfrm>
            <a:off x="5101131" y="1011637"/>
            <a:ext cx="3841750" cy="27432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Templating Engines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Sessions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Writing tests</a:t>
            </a:r>
          </a:p>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Node.js</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Express.js</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Creating APIs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MVC</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User Authentication</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ORM (</a:t>
            </a:r>
            <a:r>
              <a:rPr lang="en-US" sz="2000" dirty="0" err="1">
                <a:latin typeface="Arial" panose="020B0604020202020204" pitchFamily="34" charset="0"/>
                <a:ea typeface="Roboto" panose="02000000000000000000" pitchFamily="2" charset="0"/>
                <a:cs typeface="Arial" panose="020B0604020202020204" pitchFamily="34" charset="0"/>
              </a:rPr>
              <a:t>Sequelize</a:t>
            </a:r>
            <a:r>
              <a:rPr lang="en-US" sz="2000" dirty="0">
                <a:latin typeface="Arial" panose="020B0604020202020204" pitchFamily="34" charset="0"/>
                <a:ea typeface="Roboto" panose="02000000000000000000" pitchFamily="2" charset="0"/>
                <a:cs typeface="Arial" panose="020B0604020202020204" pitchFamily="34" charset="0"/>
              </a:rPr>
              <a:t>)</a:t>
            </a:r>
          </a:p>
        </p:txBody>
      </p:sp>
      <p:sp>
        <p:nvSpPr>
          <p:cNvPr id="59" name="Shape 70"/>
          <p:cNvSpPr txBox="1">
            <a:spLocks/>
          </p:cNvSpPr>
          <p:nvPr/>
        </p:nvSpPr>
        <p:spPr>
          <a:xfrm>
            <a:off x="2940592" y="2832132"/>
            <a:ext cx="2130158"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MySQL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MongoDB</a:t>
            </a:r>
          </a:p>
        </p:txBody>
      </p:sp>
      <p:sp>
        <p:nvSpPr>
          <p:cNvPr id="60" name="Shape 70"/>
          <p:cNvSpPr txBox="1">
            <a:spLocks/>
          </p:cNvSpPr>
          <p:nvPr/>
        </p:nvSpPr>
        <p:spPr>
          <a:xfrm>
            <a:off x="5070750" y="4460435"/>
            <a:ext cx="3049242"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Algorithms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Design Patterns</a:t>
            </a:r>
          </a:p>
        </p:txBody>
      </p:sp>
      <p:sp>
        <p:nvSpPr>
          <p:cNvPr id="61" name="Shape 70"/>
          <p:cNvSpPr txBox="1">
            <a:spLocks/>
          </p:cNvSpPr>
          <p:nvPr/>
        </p:nvSpPr>
        <p:spPr>
          <a:xfrm>
            <a:off x="464904" y="3349346"/>
            <a:ext cx="230505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API Interaction</a:t>
            </a:r>
          </a:p>
        </p:txBody>
      </p:sp>
      <p:sp>
        <p:nvSpPr>
          <p:cNvPr id="62" name="Shape 70"/>
          <p:cNvSpPr txBox="1">
            <a:spLocks/>
          </p:cNvSpPr>
          <p:nvPr/>
        </p:nvSpPr>
        <p:spPr>
          <a:xfrm>
            <a:off x="3382673" y="2471504"/>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Databases</a:t>
            </a:r>
          </a:p>
        </p:txBody>
      </p:sp>
      <p:sp>
        <p:nvSpPr>
          <p:cNvPr id="63" name="Shape 70"/>
          <p:cNvSpPr txBox="1">
            <a:spLocks/>
          </p:cNvSpPr>
          <p:nvPr/>
        </p:nvSpPr>
        <p:spPr>
          <a:xfrm>
            <a:off x="5504959" y="4708441"/>
            <a:ext cx="2592042"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CS Fundamentals </a:t>
            </a:r>
          </a:p>
        </p:txBody>
      </p:sp>
      <p:sp>
        <p:nvSpPr>
          <p:cNvPr id="64" name="Shape 70"/>
          <p:cNvSpPr txBox="1">
            <a:spLocks/>
          </p:cNvSpPr>
          <p:nvPr/>
        </p:nvSpPr>
        <p:spPr>
          <a:xfrm>
            <a:off x="438460" y="5554332"/>
            <a:ext cx="390494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Cutting Edge Development</a:t>
            </a:r>
          </a:p>
        </p:txBody>
      </p:sp>
      <p:sp>
        <p:nvSpPr>
          <p:cNvPr id="65" name="Shape 70"/>
          <p:cNvSpPr txBox="1">
            <a:spLocks/>
          </p:cNvSpPr>
          <p:nvPr/>
        </p:nvSpPr>
        <p:spPr>
          <a:xfrm>
            <a:off x="1676400" y="5867400"/>
            <a:ext cx="1773681" cy="388803"/>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marR="0" lvl="0" indent="-457200" defTabSz="914400" eaLnBrk="1" latinLnBrk="0" hangingPunct="1">
              <a:lnSpc>
                <a:spcPct val="100000"/>
              </a:lnSpc>
              <a:spcBef>
                <a:spcPts val="0"/>
              </a:spcBef>
              <a:spcAft>
                <a:spcPts val="0"/>
              </a:spcAft>
              <a:buClrTx/>
              <a:buSzTx/>
              <a:buFontTx/>
              <a:buNone/>
              <a:tabLst/>
              <a:defRPr/>
            </a:pP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66" name="Shape 70"/>
          <p:cNvSpPr txBox="1">
            <a:spLocks/>
          </p:cNvSpPr>
          <p:nvPr/>
        </p:nvSpPr>
        <p:spPr>
          <a:xfrm>
            <a:off x="439688" y="634823"/>
            <a:ext cx="2181003"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The Browser</a:t>
            </a:r>
          </a:p>
        </p:txBody>
      </p:sp>
      <p:sp>
        <p:nvSpPr>
          <p:cNvPr id="67" name="Shape 70"/>
          <p:cNvSpPr txBox="1">
            <a:spLocks/>
          </p:cNvSpPr>
          <p:nvPr/>
        </p:nvSpPr>
        <p:spPr>
          <a:xfrm>
            <a:off x="3355059" y="634823"/>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Dev Tools</a:t>
            </a:r>
          </a:p>
        </p:txBody>
      </p:sp>
      <p:sp>
        <p:nvSpPr>
          <p:cNvPr id="68" name="Shape 70"/>
          <p:cNvSpPr txBox="1">
            <a:spLocks/>
          </p:cNvSpPr>
          <p:nvPr/>
        </p:nvSpPr>
        <p:spPr>
          <a:xfrm>
            <a:off x="5562982" y="609600"/>
            <a:ext cx="3522975"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000" b="1" u="sng" dirty="0">
                <a:latin typeface="Arial" panose="020B0604020202020204" pitchFamily="34" charset="0"/>
                <a:ea typeface="Roboto" panose="02000000000000000000" pitchFamily="2" charset="0"/>
                <a:cs typeface="Arial" panose="020B0604020202020204" pitchFamily="34" charset="0"/>
              </a:rPr>
              <a:t>Server Side</a:t>
            </a:r>
            <a:endParaRPr lang="en" altLang="en" sz="2000" b="1" u="sng" dirty="0">
              <a:latin typeface="Arial" panose="020B0604020202020204" pitchFamily="34" charset="0"/>
              <a:ea typeface="Roboto" panose="02000000000000000000" pitchFamily="2" charset="0"/>
              <a:cs typeface="Arial" panose="020B0604020202020204" pitchFamily="34" charset="0"/>
            </a:endParaRPr>
          </a:p>
        </p:txBody>
      </p:sp>
      <p:sp>
        <p:nvSpPr>
          <p:cNvPr id="72" name="Shape 70"/>
          <p:cNvSpPr txBox="1">
            <a:spLocks/>
          </p:cNvSpPr>
          <p:nvPr/>
        </p:nvSpPr>
        <p:spPr>
          <a:xfrm>
            <a:off x="-3208" y="5867400"/>
            <a:ext cx="2213008" cy="4821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React.js</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41965599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Let’s Get </a:t>
            </a:r>
            <a:r>
              <a:rPr lang="en-US" dirty="0" err="1"/>
              <a:t>Crackin</a:t>
            </a:r>
            <a:r>
              <a:rPr lang="en-US" dirty="0"/>
              <a:t>!</a:t>
            </a:r>
          </a:p>
        </p:txBody>
      </p:sp>
    </p:spTree>
    <p:extLst>
      <p:ext uri="{BB962C8B-B14F-4D97-AF65-F5344CB8AC3E}">
        <p14:creationId xmlns:p14="http://schemas.microsoft.com/office/powerpoint/2010/main" val="372968825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Intro to Console / Terminal</a:t>
            </a:r>
          </a:p>
        </p:txBody>
      </p:sp>
      <p:pic>
        <p:nvPicPr>
          <p:cNvPr id="4" name="Picture 4" descr="http://cdn.osxdaily.com/wp-content/uploads/2013/02/better-looking-terminal-mac-os-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990600" y="847004"/>
            <a:ext cx="7620000" cy="5469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53088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DEMO</a:t>
            </a:r>
          </a:p>
        </p:txBody>
      </p:sp>
      <p:sp>
        <p:nvSpPr>
          <p:cNvPr id="5" name="Title 1"/>
          <p:cNvSpPr txBox="1">
            <a:spLocks/>
          </p:cNvSpPr>
          <p:nvPr/>
        </p:nvSpPr>
        <p:spPr>
          <a:xfrm>
            <a:off x="304800" y="1447800"/>
            <a:ext cx="8534400" cy="3429000"/>
          </a:xfrm>
          <a:prstGeom prst="rect">
            <a:avLst/>
          </a:prstGeom>
          <a:ln>
            <a:solidFill>
              <a:schemeClr val="accent1"/>
            </a:solidFill>
          </a:ln>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B0604020202020204" pitchFamily="34" charset="0"/>
                <a:ea typeface="Roboto" panose="02000000000000000000" pitchFamily="2" charset="0"/>
                <a:cs typeface="Arial" panose="020B0604020202020204" pitchFamily="34" charset="0"/>
              </a:rPr>
              <a:t>Instructor: Demo </a:t>
            </a:r>
          </a:p>
          <a:p>
            <a:r>
              <a:rPr lang="en-US" sz="3600" i="1" dirty="0">
                <a:latin typeface="Arial" panose="020B0604020202020204" pitchFamily="34" charset="0"/>
                <a:ea typeface="Roboto" panose="02000000000000000000" pitchFamily="2" charset="0"/>
                <a:cs typeface="Arial" panose="020B0604020202020204" pitchFamily="34" charset="0"/>
              </a:rPr>
              <a:t>(1-ConsoleCommands) </a:t>
            </a:r>
          </a:p>
        </p:txBody>
      </p:sp>
    </p:spTree>
    <p:extLst>
      <p:ext uri="{BB962C8B-B14F-4D97-AF65-F5344CB8AC3E}">
        <p14:creationId xmlns:p14="http://schemas.microsoft.com/office/powerpoint/2010/main" val="23017906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5470526" cy="653854"/>
          </a:xfrm>
        </p:spPr>
        <p:txBody>
          <a:bodyPr numCol="1"/>
          <a:lstStyle/>
          <a:p>
            <a:r>
              <a:rPr lang="en-US"/>
              <a:t>Some Cool Stuff I Made…</a:t>
            </a:r>
            <a:endParaRPr lang="en-US" dirty="0"/>
          </a:p>
        </p:txBody>
      </p:sp>
      <p:sp>
        <p:nvSpPr>
          <p:cNvPr id="8" name="object 4">
            <a:extLst>
              <a:ext uri="{FF2B5EF4-FFF2-40B4-BE49-F238E27FC236}">
                <a16:creationId xmlns:a16="http://schemas.microsoft.com/office/drawing/2014/main" id="{5E19BC4D-5BB6-754B-B228-0D464F3BE6DC}"/>
              </a:ext>
            </a:extLst>
          </p:cNvPr>
          <p:cNvSpPr/>
          <p:nvPr/>
        </p:nvSpPr>
        <p:spPr>
          <a:xfrm>
            <a:off x="0" y="1092200"/>
            <a:ext cx="9144000" cy="467360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7353523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3785652"/>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endParaRPr lang="en-US" sz="2000" b="1" u="sng"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Make a folder on your desktop named code.</a:t>
            </a:r>
          </a:p>
          <a:p>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Put all of your code that you do inside of that folder.</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Best Practices:</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Always use lowercase for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Never put in spaces in your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Use dashes to separate.</a:t>
            </a: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 </a:t>
            </a:r>
            <a:r>
              <a:rPr lang="en-US" dirty="0">
                <a:latin typeface="Arial" panose="020B0604020202020204" pitchFamily="34" charset="0"/>
                <a:ea typeface="Roboto" pitchFamily="2" charset="0"/>
                <a:cs typeface="Arial" panose="020B0604020202020204" pitchFamily="34" charset="0"/>
              </a:rPr>
              <a:t>Get Situated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03369377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5324535"/>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p>
          <a:p>
            <a:r>
              <a:rPr lang="en-US" sz="2000" dirty="0">
                <a:latin typeface="Arial" panose="020B0604020202020204" pitchFamily="34" charset="0"/>
                <a:ea typeface="Roboto" pitchFamily="2" charset="0"/>
                <a:cs typeface="Arial" panose="020B0604020202020204" pitchFamily="34" charset="0"/>
              </a:rPr>
              <a:t>From the Terminal / Console and using only the command line, create:</a:t>
            </a:r>
          </a:p>
          <a:p>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folder with the name of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HTML file with the name of </a:t>
            </a:r>
            <a:r>
              <a:rPr lang="en-US" sz="2000" dirty="0" err="1">
                <a:latin typeface="Arial" panose="020B0604020202020204" pitchFamily="34" charset="0"/>
                <a:ea typeface="Roboto" pitchFamily="2" charset="0"/>
                <a:cs typeface="Arial" panose="020B0604020202020204" pitchFamily="34" charset="0"/>
              </a:rPr>
              <a:t>first_day.html</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Open the current folder containing the new HTML file.</a:t>
            </a:r>
          </a:p>
          <a:p>
            <a:endParaRPr lang="en-US" sz="2000"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Bonus:</a:t>
            </a: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directories/folders with the names </a:t>
            </a:r>
            <a:r>
              <a:rPr lang="en-US" sz="2000" dirty="0" err="1">
                <a:latin typeface="Arial" panose="020B0604020202020204" pitchFamily="34" charset="0"/>
                <a:ea typeface="Roboto" pitchFamily="2" charset="0"/>
                <a:cs typeface="Arial" panose="020B0604020202020204" pitchFamily="34" charset="0"/>
              </a:rPr>
              <a:t>one_folder</a:t>
            </a:r>
            <a:r>
              <a:rPr lang="en-US" sz="2000" dirty="0">
                <a:latin typeface="Arial" panose="020B0604020202020204" pitchFamily="34" charset="0"/>
                <a:ea typeface="Roboto" pitchFamily="2" charset="0"/>
                <a:cs typeface="Arial" panose="020B0604020202020204" pitchFamily="34" charset="0"/>
              </a:rPr>
              <a:t> and </a:t>
            </a:r>
            <a:r>
              <a:rPr lang="en-US" sz="2000" dirty="0" err="1">
                <a:latin typeface="Arial" panose="020B0604020202020204" pitchFamily="34" charset="0"/>
                <a:ea typeface="Roboto" pitchFamily="2" charset="0"/>
                <a:cs typeface="Arial" panose="020B0604020202020204" pitchFamily="34" charset="0"/>
              </a:rPr>
              <a:t>second_folder</a:t>
            </a:r>
            <a:r>
              <a:rPr lang="en-US" sz="2000" dirty="0">
                <a:latin typeface="Arial" panose="020B0604020202020204" pitchFamily="34" charset="0"/>
                <a:ea typeface="Roboto" pitchFamily="2" charset="0"/>
                <a:cs typeface="Arial" panose="020B0604020202020204" pitchFamily="34" charset="0"/>
              </a:rPr>
              <a:t> in one command.</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files with the names one.html and two.html in one command in the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 directory.</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Console Commands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12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0574161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Intro to Console</a:t>
            </a:r>
          </a:p>
        </p:txBody>
      </p:sp>
      <p:sp>
        <p:nvSpPr>
          <p:cNvPr id="5" name="Title 1"/>
          <p:cNvSpPr txBox="1">
            <a:spLocks/>
          </p:cNvSpPr>
          <p:nvPr/>
        </p:nvSpPr>
        <p:spPr>
          <a:xfrm>
            <a:off x="1438276" y="1267852"/>
            <a:ext cx="6457950" cy="1098174"/>
          </a:xfrm>
          <a:prstGeom prst="rect">
            <a:avLst/>
          </a:prstGeom>
        </p:spPr>
        <p:txBody>
          <a:bodyPr vert="horz" lIns="91440" tIns="45720" rIns="91440" bIns="45720" numCol="1" rtlCol="0" anchor="ctr">
            <a:normAutofit fontScale="70000" lnSpcReduction="20000"/>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Discuss with Neighbors</a:t>
            </a:r>
          </a:p>
        </p:txBody>
      </p:sp>
      <p:pic>
        <p:nvPicPr>
          <p:cNvPr id="6" name="Picture 4" descr="http://www.mememaker.net/static/images/memes/34812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86000" y="2133600"/>
            <a:ext cx="4876800" cy="4035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56156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Hello, HTML</a:t>
            </a:r>
          </a:p>
        </p:txBody>
      </p:sp>
    </p:spTree>
    <p:extLst>
      <p:ext uri="{BB962C8B-B14F-4D97-AF65-F5344CB8AC3E}">
        <p14:creationId xmlns:p14="http://schemas.microsoft.com/office/powerpoint/2010/main" val="155865544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pic>
        <p:nvPicPr>
          <p:cNvPr id="7" name="Picture 2" descr="https://upload.wikimedia.org/wikipedia/commons/thumb/6/61/HTML5_logo_and_wordmark.svg/2000px-HTML5_logo_and_wordmark.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 y="897972"/>
            <a:ext cx="4101965" cy="41019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99lime.com/_bak/topics/you-only-need-10-tags/assets/example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127364" y="927158"/>
            <a:ext cx="4776296" cy="414135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 y="5203711"/>
            <a:ext cx="9155741" cy="11970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0" name="Rectangle 9"/>
          <p:cNvSpPr/>
          <p:nvPr/>
        </p:nvSpPr>
        <p:spPr>
          <a:xfrm>
            <a:off x="173842" y="5257800"/>
            <a:ext cx="8796315" cy="1015663"/>
          </a:xfrm>
          <a:prstGeom prst="rect">
            <a:avLst/>
          </a:prstGeom>
        </p:spPr>
        <p:txBody>
          <a:bodyPr wrap="square" numCol="1">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HTML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one of the three base languages behind </a:t>
            </a:r>
            <a:r>
              <a:rPr lang="en-US" sz="2000" u="sng" dirty="0">
                <a:solidFill>
                  <a:schemeClr val="bg1"/>
                </a:solidFill>
                <a:latin typeface="Arial" panose="020B0604020202020204" pitchFamily="34" charset="0"/>
                <a:ea typeface="Roboto" panose="02000000000000000000" pitchFamily="2" charset="0"/>
                <a:cs typeface="Arial" panose="020B0604020202020204" pitchFamily="34" charset="0"/>
              </a:rPr>
              <a:t>every single website</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t>
            </a:r>
          </a:p>
          <a:p>
            <a:pPr marL="342900" indent="-342900">
              <a:buFont typeface="Arial" panose="020B0604020202020204" pitchFamily="34" charset="0"/>
              <a:buChar char="•"/>
            </a:pP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It defines all of the basic content and a </a:t>
            </a:r>
            <a:r>
              <a:rPr lang="en-US" sz="2000" i="1" dirty="0">
                <a:solidFill>
                  <a:schemeClr val="bg1"/>
                </a:solidFill>
                <a:latin typeface="Arial" panose="020B0604020202020204" pitchFamily="34" charset="0"/>
                <a:ea typeface="Roboto" panose="02000000000000000000" pitchFamily="2" charset="0"/>
                <a:cs typeface="Arial" panose="020B0604020202020204" pitchFamily="34" charset="0"/>
              </a:rPr>
              <a:t>bit</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 of formatting.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71121045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&gt; YOUR TURN</a:t>
            </a:r>
          </a:p>
        </p:txBody>
      </p:sp>
      <p:sp>
        <p:nvSpPr>
          <p:cNvPr id="11" name="Rectangle 10"/>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2" name="TextBox 11"/>
          <p:cNvSpPr txBox="1"/>
          <p:nvPr/>
        </p:nvSpPr>
        <p:spPr>
          <a:xfrm>
            <a:off x="304800" y="914400"/>
            <a:ext cx="8686800" cy="5355312"/>
          </a:xfrm>
          <a:prstGeom prst="rect">
            <a:avLst/>
          </a:prstGeom>
          <a:noFill/>
        </p:spPr>
        <p:txBody>
          <a:bodyPr wrap="square" numCol="1" rtlCol="0">
            <a:spAutoFit/>
          </a:bodyPr>
          <a:lstStyle/>
          <a:p>
            <a:r>
              <a:rPr lang="en-US" b="1" dirty="0">
                <a:latin typeface="Arial" panose="020B0604020202020204" pitchFamily="34" charset="0"/>
                <a:ea typeface="Roboto" pitchFamily="2" charset="0"/>
                <a:cs typeface="Arial" panose="020B0604020202020204" pitchFamily="34" charset="0"/>
              </a:rPr>
              <a:t>Assignment:</a:t>
            </a:r>
          </a:p>
          <a:p>
            <a:r>
              <a:rPr lang="en-US" dirty="0">
                <a:latin typeface="Arial" panose="020B0604020202020204" pitchFamily="34" charset="0"/>
                <a:ea typeface="Roboto" pitchFamily="2" charset="0"/>
                <a:cs typeface="Arial" panose="020B0604020202020204" pitchFamily="34" charset="0"/>
              </a:rPr>
              <a:t>In a new HTML file, create the basic structure of an HTML document and include the following in it:</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DOCTYPE declaration.</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Head tag with a title tag.</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H1 tag with a title of your choice.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Embed an image.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Create the following three links on your page:</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One link that is target="_blank" so that it opens a new tab when clicked on.</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second link bold.</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third link a placeholder so it goes nowhere.</a:t>
            </a:r>
          </a:p>
          <a:p>
            <a:endParaRPr lang="en-US" dirty="0">
              <a:latin typeface="Arial" panose="020B0604020202020204" pitchFamily="34" charset="0"/>
              <a:ea typeface="Roboto" pitchFamily="2" charset="0"/>
              <a:cs typeface="Arial" panose="020B0604020202020204" pitchFamily="34" charset="0"/>
            </a:endParaRPr>
          </a:p>
          <a:p>
            <a:r>
              <a:rPr lang="en-US" b="1" dirty="0">
                <a:latin typeface="Arial" panose="020B0604020202020204" pitchFamily="34" charset="0"/>
                <a:ea typeface="Roboto" pitchFamily="2" charset="0"/>
                <a:cs typeface="Arial" panose="020B0604020202020204" pitchFamily="34" charset="0"/>
              </a:rPr>
              <a:t>Bonus:</a:t>
            </a: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ordered list of steps to make a sandwich.</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unordered list of 5 bands/musicians you like.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 table with 2 columns (animal class and animal name) and 4 rows of animals.</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Use an alternate way of separating links without line breaks.</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Embed a YouTube video of your favorite band/musician.</a:t>
            </a:r>
          </a:p>
        </p:txBody>
      </p:sp>
    </p:spTree>
    <p:extLst>
      <p:ext uri="{BB962C8B-B14F-4D97-AF65-F5344CB8AC3E}">
        <p14:creationId xmlns:p14="http://schemas.microsoft.com/office/powerpoint/2010/main" val="263229175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YouTube Video Walkthrough!</a:t>
            </a:r>
          </a:p>
        </p:txBody>
      </p:sp>
      <p:pic>
        <p:nvPicPr>
          <p:cNvPr id="2" name="Picture 1"/>
          <p:cNvPicPr>
            <a:picLocks noChangeAspect="1"/>
          </p:cNvPicPr>
          <p:nvPr/>
        </p:nvPicPr>
        <p:blipFill>
          <a:blip r:embed="rId3"/>
          <a:stretch>
            <a:fillRect/>
          </a:stretch>
        </p:blipFill>
        <p:spPr>
          <a:xfrm>
            <a:off x="330200" y="762000"/>
            <a:ext cx="8343900" cy="4733814"/>
          </a:xfrm>
          <a:prstGeom prst="rect">
            <a:avLst/>
          </a:prstGeom>
        </p:spPr>
      </p:pic>
      <p:sp>
        <p:nvSpPr>
          <p:cNvPr id="4" name="Rectangle 3"/>
          <p:cNvSpPr/>
          <p:nvPr/>
        </p:nvSpPr>
        <p:spPr>
          <a:xfrm>
            <a:off x="330200" y="5603960"/>
            <a:ext cx="8343900" cy="646331"/>
          </a:xfrm>
          <a:prstGeom prst="rect">
            <a:avLst/>
          </a:prstGeom>
        </p:spPr>
        <p:txBody>
          <a:bodyPr wrap="square" numCol="1">
            <a:spAutoFit/>
          </a:bodyPr>
          <a:lstStyle/>
          <a:p>
            <a:r>
              <a:rPr lang="en-US" dirty="0">
                <a:latin typeface="Arial" charset="0"/>
                <a:ea typeface="Arial" charset="0"/>
                <a:cs typeface="Arial" charset="0"/>
                <a:hlinkClick r:id="rId4"/>
              </a:rPr>
              <a:t>https://www.youtube.com/watch?v=ieb6Svbc10E&amp;index=1&amp;list=PLgJ8UgkiorCnMLsUevoQRxH8t9bt7ne14</a:t>
            </a:r>
            <a:endParaRPr lang="en-US" dirty="0">
              <a:latin typeface="Arial" charset="0"/>
              <a:ea typeface="Arial" charset="0"/>
              <a:cs typeface="Arial" charset="0"/>
            </a:endParaRPr>
          </a:p>
        </p:txBody>
      </p:sp>
    </p:spTree>
    <p:extLst>
      <p:ext uri="{BB962C8B-B14F-4D97-AF65-F5344CB8AC3E}">
        <p14:creationId xmlns:p14="http://schemas.microsoft.com/office/powerpoint/2010/main" val="116310754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sp>
        <p:nvSpPr>
          <p:cNvPr id="5" name="Title 1"/>
          <p:cNvSpPr txBox="1">
            <a:spLocks/>
          </p:cNvSpPr>
          <p:nvPr/>
        </p:nvSpPr>
        <p:spPr>
          <a:xfrm>
            <a:off x="3208820" y="2935535"/>
            <a:ext cx="6457950" cy="1098174"/>
          </a:xfrm>
          <a:prstGeom prst="rect">
            <a:avLst/>
          </a:prstGeom>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How’d it go?</a:t>
            </a:r>
          </a:p>
        </p:txBody>
      </p:sp>
      <p:pic>
        <p:nvPicPr>
          <p:cNvPr id="6" name="Picture 2" descr="http://static1.squarespace.com/static/553ac67be4b0301603207af9/t/557d4704e4b05efa91181261/1434273541516/question+answer+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30200" y="1498852"/>
            <a:ext cx="3447706" cy="4097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02749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Homework!</a:t>
            </a:r>
          </a:p>
        </p:txBody>
      </p:sp>
    </p:spTree>
    <p:extLst>
      <p:ext uri="{BB962C8B-B14F-4D97-AF65-F5344CB8AC3E}">
        <p14:creationId xmlns:p14="http://schemas.microsoft.com/office/powerpoint/2010/main" val="9480016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Homework “Due”: Next Class</a:t>
            </a:r>
          </a:p>
        </p:txBody>
      </p:sp>
      <p:sp>
        <p:nvSpPr>
          <p:cNvPr id="4" name="TextBox 3"/>
          <p:cNvSpPr txBox="1"/>
          <p:nvPr/>
        </p:nvSpPr>
        <p:spPr>
          <a:xfrm>
            <a:off x="304800" y="914400"/>
            <a:ext cx="8686800" cy="3785652"/>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By Next Class:</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Figure out where the GitHub Repo is for our class.</a:t>
            </a:r>
            <a:r>
              <a:rPr lang="en-US" sz="2000" dirty="0">
                <a:latin typeface="Arial" panose="020B0604020202020204" pitchFamily="34" charset="0"/>
                <a:ea typeface="Roboto" pitchFamily="2" charset="0"/>
                <a:cs typeface="Arial" panose="020B0604020202020204" pitchFamily="34" charset="0"/>
                <a:sym typeface="Wingdings" panose="05000000000000000000" pitchFamily="2" charset="2"/>
              </a:rPr>
              <a:t> </a:t>
            </a: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Re-do the Terminal example from class today. </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Re-do the HTML example from class today. </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Watch the Walkthrough Video if you felt a bit lost.  </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4817624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5470526" cy="653854"/>
          </a:xfrm>
        </p:spPr>
        <p:txBody>
          <a:bodyPr numCol="1"/>
          <a:lstStyle/>
          <a:p>
            <a:r>
              <a:rPr lang="en-US"/>
              <a:t>Some Cool Stuff I Made…</a:t>
            </a:r>
            <a:endParaRPr lang="en-US" dirty="0"/>
          </a:p>
        </p:txBody>
      </p:sp>
      <p:sp>
        <p:nvSpPr>
          <p:cNvPr id="4" name="object 4">
            <a:extLst>
              <a:ext uri="{FF2B5EF4-FFF2-40B4-BE49-F238E27FC236}">
                <a16:creationId xmlns:a16="http://schemas.microsoft.com/office/drawing/2014/main" id="{F54D5E65-9425-EF41-BAC2-C6DB6A10E10D}"/>
              </a:ext>
            </a:extLst>
          </p:cNvPr>
          <p:cNvSpPr/>
          <p:nvPr/>
        </p:nvSpPr>
        <p:spPr>
          <a:xfrm>
            <a:off x="0" y="965200"/>
            <a:ext cx="9144000" cy="492760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864511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F18C4D-B516-C24D-8AA5-DC6F9B8D23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099682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 …?</a:t>
            </a:r>
          </a:p>
        </p:txBody>
      </p:sp>
      <p:sp>
        <p:nvSpPr>
          <p:cNvPr id="5" name="Shape 70"/>
          <p:cNvSpPr txBox="1">
            <a:spLocks/>
          </p:cNvSpPr>
          <p:nvPr/>
        </p:nvSpPr>
        <p:spPr>
          <a:xfrm>
            <a:off x="196850" y="760690"/>
            <a:ext cx="8947150" cy="5676985"/>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800" b="1" u="sng" dirty="0">
                <a:latin typeface="Arial" panose="020B0604020202020204" pitchFamily="34" charset="0"/>
                <a:ea typeface="Roboto" panose="02000000000000000000" pitchFamily="2" charset="0"/>
                <a:cs typeface="Arial" panose="020B0604020202020204" pitchFamily="34" charset="0"/>
              </a:rPr>
              <a:t>Shahein Moussavi</a:t>
            </a:r>
            <a:endParaRPr lang="en" altLang="en" sz="2800" b="1" u="sng"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dirty="0">
                <a:latin typeface="Arial" panose="020B0604020202020204" pitchFamily="34" charset="0"/>
                <a:ea typeface="Roboto" panose="02000000000000000000" pitchFamily="2" charset="0"/>
                <a:cs typeface="Arial" panose="020B0604020202020204" pitchFamily="34" charset="0"/>
              </a:rPr>
              <a:t>B.A. Political Science, Georgia State University, 2011</a:t>
            </a:r>
          </a:p>
          <a:p>
            <a:pPr marL="985838" lvl="1" indent="-457200">
              <a:spcBef>
                <a:spcPts val="0"/>
              </a:spcBef>
            </a:pPr>
            <a:r>
              <a:rPr lang="en-US" altLang="en" dirty="0">
                <a:latin typeface="Arial" panose="020B0604020202020204" pitchFamily="34" charset="0"/>
                <a:ea typeface="Roboto" panose="02000000000000000000" pitchFamily="2" charset="0"/>
                <a:cs typeface="Arial" panose="020B0604020202020204" pitchFamily="34" charset="0"/>
              </a:rPr>
              <a:t>Sold cars, worked in a bookstore, a warehouse, and several restaurants.</a:t>
            </a:r>
            <a:endParaRPr lang="en" altLang="en" dirty="0">
              <a:latin typeface="Arial" panose="020B0604020202020204" pitchFamily="34" charset="0"/>
              <a:ea typeface="Roboto" panose="02000000000000000000" pitchFamily="2" charset="0"/>
              <a:cs typeface="Arial" panose="020B0604020202020204" pitchFamily="34" charset="0"/>
            </a:endParaRPr>
          </a:p>
          <a:p>
            <a:pPr marL="985838" lvl="1" indent="-457200">
              <a:spcBef>
                <a:spcPts val="0"/>
              </a:spcBef>
            </a:pPr>
            <a:r>
              <a:rPr lang="en-US" altLang="en" dirty="0">
                <a:latin typeface="Arial" panose="020B0604020202020204" pitchFamily="34" charset="0"/>
                <a:ea typeface="Roboto" panose="02000000000000000000" pitchFamily="2" charset="0"/>
                <a:cs typeface="Arial" panose="020B0604020202020204" pitchFamily="34" charset="0"/>
              </a:rPr>
              <a:t>Returned in 2013 for B.S. Computer Science</a:t>
            </a:r>
            <a:endParaRPr lang="en" altLang="en"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altLang="en" dirty="0">
                <a:latin typeface="Arial" panose="020B0604020202020204" pitchFamily="34" charset="0"/>
                <a:ea typeface="Roboto" panose="02000000000000000000" pitchFamily="2" charset="0"/>
                <a:cs typeface="Arial" panose="020B0604020202020204" pitchFamily="34" charset="0"/>
              </a:rPr>
              <a:t>Worked in .NET, </a:t>
            </a:r>
            <a:r>
              <a:rPr lang="en-US" altLang="en" dirty="0" err="1">
                <a:latin typeface="Arial" panose="020B0604020202020204" pitchFamily="34" charset="0"/>
                <a:ea typeface="Roboto" panose="02000000000000000000" pitchFamily="2" charset="0"/>
                <a:cs typeface="Arial" panose="020B0604020202020204" pitchFamily="34" charset="0"/>
              </a:rPr>
              <a:t>Node.js</a:t>
            </a:r>
            <a:r>
              <a:rPr lang="en-US" altLang="en" dirty="0">
                <a:latin typeface="Arial" panose="020B0604020202020204" pitchFamily="34" charset="0"/>
                <a:ea typeface="Roboto" panose="02000000000000000000" pitchFamily="2" charset="0"/>
                <a:cs typeface="Arial" panose="020B0604020202020204" pitchFamily="34" charset="0"/>
              </a:rPr>
              <a:t>, Python, Java, React, and more.</a:t>
            </a:r>
            <a:endParaRPr lang="en" altLang="en"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dirty="0">
                <a:latin typeface="Arial" panose="020B0604020202020204" pitchFamily="34" charset="0"/>
                <a:ea typeface="Roboto" panose="02000000000000000000" pitchFamily="2" charset="0"/>
                <a:cs typeface="Arial" panose="020B0604020202020204" pitchFamily="34" charset="0"/>
              </a:rPr>
              <a:t>Over </a:t>
            </a:r>
            <a:r>
              <a:rPr lang="en-US" dirty="0">
                <a:latin typeface="Arial" panose="020B0604020202020204" pitchFamily="34" charset="0"/>
                <a:ea typeface="Roboto" panose="02000000000000000000" pitchFamily="2" charset="0"/>
                <a:cs typeface="Arial" panose="020B0604020202020204" pitchFamily="34" charset="0"/>
              </a:rPr>
              <a:t>5</a:t>
            </a:r>
            <a:r>
              <a:rPr lang="en" altLang="en" dirty="0">
                <a:latin typeface="Arial" panose="020B0604020202020204" pitchFamily="34" charset="0"/>
                <a:ea typeface="Roboto" panose="02000000000000000000" pitchFamily="2" charset="0"/>
                <a:cs typeface="Arial" panose="020B0604020202020204" pitchFamily="34" charset="0"/>
              </a:rPr>
              <a:t> years coding, </a:t>
            </a:r>
            <a:r>
              <a:rPr lang="en" altLang="en" sz="1500" dirty="0">
                <a:latin typeface="Arial" panose="020B0604020202020204" pitchFamily="34" charset="0"/>
                <a:ea typeface="Roboto" panose="02000000000000000000" pitchFamily="2" charset="0"/>
                <a:cs typeface="Arial" panose="020B0604020202020204" pitchFamily="34" charset="0"/>
              </a:rPr>
              <a:t>(with plenty of experience being a n00b at it.)</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b="1" dirty="0">
              <a:latin typeface="Arial" panose="020B0604020202020204" pitchFamily="34" charset="0"/>
              <a:ea typeface="Roboto" panose="02000000000000000000" pitchFamily="2" charset="0"/>
              <a:cs typeface="Arial" panose="020B0604020202020204" pitchFamily="34" charset="0"/>
            </a:endParaRPr>
          </a:p>
        </p:txBody>
      </p:sp>
      <p:sp>
        <p:nvSpPr>
          <p:cNvPr id="7" name="Rectangle 6"/>
          <p:cNvSpPr/>
          <p:nvPr/>
        </p:nvSpPr>
        <p:spPr>
          <a:xfrm>
            <a:off x="3411081" y="3886200"/>
            <a:ext cx="5726741" cy="1661993"/>
          </a:xfrm>
          <a:prstGeom prst="rect">
            <a:avLst/>
          </a:prstGeom>
        </p:spPr>
        <p:txBody>
          <a:bodyPr wrap="square" numCol="1">
            <a:spAutoFit/>
          </a:bodyPr>
          <a:lstStyle/>
          <a:p>
            <a:pPr marL="685800" indent="-457200">
              <a:spcBef>
                <a:spcPts val="0"/>
              </a:spcBef>
              <a:buFont typeface="Arial" panose="020B0604020202020204" pitchFamily="34" charset="0"/>
              <a:buChar char="•"/>
            </a:pPr>
            <a:r>
              <a:rPr lang="en-US" altLang="en" sz="3200" dirty="0">
                <a:latin typeface="Arial" panose="020B0604020202020204" pitchFamily="34" charset="0"/>
                <a:ea typeface="Roboto" panose="02000000000000000000" pitchFamily="2" charset="0"/>
                <a:cs typeface="Arial" panose="020B0604020202020204" pitchFamily="34" charset="0"/>
              </a:rPr>
              <a:t>I speak five languages.</a:t>
            </a:r>
            <a:endParaRPr lang="en" altLang="en" sz="3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Arial" panose="020B0604020202020204" pitchFamily="34" charset="0"/>
              <a:buChar char="•"/>
            </a:pPr>
            <a:endParaRPr lang="en" altLang="en" sz="3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Arial" panose="020B0604020202020204" pitchFamily="34" charset="0"/>
              <a:buChar char="•"/>
            </a:pPr>
            <a:r>
              <a:rPr lang="en-US" altLang="en" sz="2000" dirty="0">
                <a:latin typeface="Arial" panose="020B0604020202020204" pitchFamily="34" charset="0"/>
                <a:ea typeface="Roboto" panose="02000000000000000000" pitchFamily="2" charset="0"/>
                <a:cs typeface="Arial" panose="020B0604020202020204" pitchFamily="34" charset="0"/>
              </a:rPr>
              <a:t>My first time on a plane was in 2009.</a:t>
            </a:r>
          </a:p>
          <a:p>
            <a:pPr marL="685800" indent="-457200">
              <a:spcBef>
                <a:spcPts val="0"/>
              </a:spcBef>
              <a:buFont typeface="Arial" panose="020B0604020202020204" pitchFamily="34" charset="0"/>
              <a:buChar char="•"/>
            </a:pP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pic>
        <p:nvPicPr>
          <p:cNvPr id="4" name="Picture 3">
            <a:extLst>
              <a:ext uri="{FF2B5EF4-FFF2-40B4-BE49-F238E27FC236}">
                <a16:creationId xmlns:a16="http://schemas.microsoft.com/office/drawing/2014/main" id="{61402397-2BA0-FE4C-8558-CC4327301E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657600"/>
            <a:ext cx="3054631" cy="3054631"/>
          </a:xfrm>
          <a:prstGeom prst="rect">
            <a:avLst/>
          </a:prstGeom>
        </p:spPr>
      </p:pic>
    </p:spTree>
    <p:extLst>
      <p:ext uri="{BB962C8B-B14F-4D97-AF65-F5344CB8AC3E}">
        <p14:creationId xmlns:p14="http://schemas.microsoft.com/office/powerpoint/2010/main" val="143808629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5470526" cy="653854"/>
          </a:xfrm>
        </p:spPr>
        <p:txBody>
          <a:bodyPr numCol="1"/>
          <a:lstStyle/>
          <a:p>
            <a:r>
              <a:rPr lang="en-US"/>
              <a:t>Some Cool Stuff I Made…</a:t>
            </a:r>
            <a:endParaRPr lang="en-US" dirty="0"/>
          </a:p>
        </p:txBody>
      </p:sp>
      <p:pic>
        <p:nvPicPr>
          <p:cNvPr id="7" name="Picture 6">
            <a:extLst>
              <a:ext uri="{FF2B5EF4-FFF2-40B4-BE49-F238E27FC236}">
                <a16:creationId xmlns:a16="http://schemas.microsoft.com/office/drawing/2014/main" id="{4729BF68-1F8E-404A-BE7A-D7B2EE5666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3596205"/>
            <a:ext cx="4419600" cy="2728499"/>
          </a:xfrm>
          <a:prstGeom prst="rect">
            <a:avLst/>
          </a:prstGeom>
        </p:spPr>
      </p:pic>
      <p:pic>
        <p:nvPicPr>
          <p:cNvPr id="5" name="Picture 4">
            <a:extLst>
              <a:ext uri="{FF2B5EF4-FFF2-40B4-BE49-F238E27FC236}">
                <a16:creationId xmlns:a16="http://schemas.microsoft.com/office/drawing/2014/main" id="{D86C11C0-42F5-0D4D-A7A0-70238BCA49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776106"/>
            <a:ext cx="4818002" cy="2984786"/>
          </a:xfrm>
          <a:prstGeom prst="rect">
            <a:avLst/>
          </a:prstGeom>
        </p:spPr>
      </p:pic>
      <p:pic>
        <p:nvPicPr>
          <p:cNvPr id="9" name="Picture 8">
            <a:extLst>
              <a:ext uri="{FF2B5EF4-FFF2-40B4-BE49-F238E27FC236}">
                <a16:creationId xmlns:a16="http://schemas.microsoft.com/office/drawing/2014/main" id="{4F3BF130-E78C-9746-A5AC-91E82D7FFE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2400" y="1274757"/>
            <a:ext cx="4555524" cy="2907713"/>
          </a:xfrm>
          <a:prstGeom prst="rect">
            <a:avLst/>
          </a:prstGeom>
        </p:spPr>
      </p:pic>
      <p:pic>
        <p:nvPicPr>
          <p:cNvPr id="11" name="Picture 10">
            <a:extLst>
              <a:ext uri="{FF2B5EF4-FFF2-40B4-BE49-F238E27FC236}">
                <a16:creationId xmlns:a16="http://schemas.microsoft.com/office/drawing/2014/main" id="{281015D0-F5D4-714C-AA12-3F0BC38A0E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8905" y="3262240"/>
            <a:ext cx="3713205" cy="2461362"/>
          </a:xfrm>
          <a:prstGeom prst="rect">
            <a:avLst/>
          </a:prstGeom>
        </p:spPr>
      </p:pic>
    </p:spTree>
    <p:extLst>
      <p:ext uri="{BB962C8B-B14F-4D97-AF65-F5344CB8AC3E}">
        <p14:creationId xmlns:p14="http://schemas.microsoft.com/office/powerpoint/2010/main" val="242185107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UCF -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utgers -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UTAust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UCL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13970</TotalTime>
  <Words>2575</Words>
  <Application>Microsoft Macintosh PowerPoint</Application>
  <PresentationFormat>On-screen Show (4:3)</PresentationFormat>
  <Paragraphs>505</Paragraphs>
  <Slides>59</Slides>
  <Notes>53</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59</vt:i4>
      </vt:variant>
    </vt:vector>
  </HeadingPairs>
  <TitlesOfParts>
    <vt:vector size="73" baseType="lpstr">
      <vt:lpstr>Arial</vt:lpstr>
      <vt:lpstr>Calibri</vt:lpstr>
      <vt:lpstr>Calibri Light</vt:lpstr>
      <vt:lpstr>Futura Condensed Medium</vt:lpstr>
      <vt:lpstr>Mangal</vt:lpstr>
      <vt:lpstr>Roboto</vt:lpstr>
      <vt:lpstr>Verdana</vt:lpstr>
      <vt:lpstr>Wingdings</vt:lpstr>
      <vt:lpstr>UCF - Theme</vt:lpstr>
      <vt:lpstr>1_Unbranded</vt:lpstr>
      <vt:lpstr>Rutgers - Theme</vt:lpstr>
      <vt:lpstr>Unbranded</vt:lpstr>
      <vt:lpstr>UTAustin</vt:lpstr>
      <vt:lpstr>UCLA</vt:lpstr>
      <vt:lpstr>The Zen of Coding</vt:lpstr>
      <vt:lpstr>Quick Introductions! (30 seconds)</vt:lpstr>
      <vt:lpstr>TECHNOLOGIST  ENTREPRENEUR  SOMETIMES  BRILLIANT GUY</vt:lpstr>
      <vt:lpstr>Instructor = …?</vt:lpstr>
      <vt:lpstr>Some Cool Stuff I Made…</vt:lpstr>
      <vt:lpstr>Some Cool Stuff I Made…</vt:lpstr>
      <vt:lpstr>PowerPoint Presentation</vt:lpstr>
      <vt:lpstr>Instructor = …?</vt:lpstr>
      <vt:lpstr>Some Cool Stuff I Made…</vt:lpstr>
      <vt:lpstr>The Path of Learning</vt:lpstr>
      <vt:lpstr>Your Goals...</vt:lpstr>
      <vt:lpstr>Your Goals...</vt:lpstr>
      <vt:lpstr>Your Goal = Our Goal</vt:lpstr>
      <vt:lpstr>Support Team</vt:lpstr>
      <vt:lpstr>But Remember…</vt:lpstr>
      <vt:lpstr>On Keys To Success…</vt:lpstr>
      <vt:lpstr>Don’t Be This Guy…</vt:lpstr>
      <vt:lpstr>This Should Be You.</vt:lpstr>
      <vt:lpstr>Our Mantra for Today and Beyond…</vt:lpstr>
      <vt:lpstr>Our Mantra for Today and Beyond…</vt:lpstr>
      <vt:lpstr>PowerPoint Presentation</vt:lpstr>
      <vt:lpstr>The Path of Learning</vt:lpstr>
      <vt:lpstr>Nothing Comes Easy…</vt:lpstr>
      <vt:lpstr>Obstacle #1 – The Great Confusion</vt:lpstr>
      <vt:lpstr>Obstacle #2 – The Great Doubt</vt:lpstr>
      <vt:lpstr>Obstacle #3 – The Great Distance</vt:lpstr>
      <vt:lpstr>Nothing Comes Easy…</vt:lpstr>
      <vt:lpstr>Learning is “Frustrating”</vt:lpstr>
      <vt:lpstr>Advice for the Journey</vt:lpstr>
      <vt:lpstr>Advice for the Journey</vt:lpstr>
      <vt:lpstr>Advice for the Journey</vt:lpstr>
      <vt:lpstr>But remember…</vt:lpstr>
      <vt:lpstr>Google Fu – The Most Important Skill of All</vt:lpstr>
      <vt:lpstr>Course Structure</vt:lpstr>
      <vt:lpstr>Daily Schedule</vt:lpstr>
      <vt:lpstr>Daily Schedule</vt:lpstr>
      <vt:lpstr>Pre-Work</vt:lpstr>
      <vt:lpstr>Software Checklist</vt:lpstr>
      <vt:lpstr>Accounts Checklist</vt:lpstr>
      <vt:lpstr>Self-Check</vt:lpstr>
      <vt:lpstr>On the Modern Web</vt:lpstr>
      <vt:lpstr>Full-Stack Development?</vt:lpstr>
      <vt:lpstr>The “Magic” of YouTube</vt:lpstr>
      <vt:lpstr>Full-Stack Development</vt:lpstr>
      <vt:lpstr>Full-Stack Development</vt:lpstr>
      <vt:lpstr>Full-Stack Development</vt:lpstr>
      <vt:lpstr>Let’s Get Crackin!</vt:lpstr>
      <vt:lpstr>Intro to Console / Terminal</vt:lpstr>
      <vt:lpstr>INSTRUCTOR DEMO</vt:lpstr>
      <vt:lpstr>&gt; YOUR TURN!</vt:lpstr>
      <vt:lpstr>&gt; YOUR TURN!</vt:lpstr>
      <vt:lpstr>Intro to Console</vt:lpstr>
      <vt:lpstr>Hello, HTML</vt:lpstr>
      <vt:lpstr>&lt;title&gt; Intro to HTML &lt;/title&gt;</vt:lpstr>
      <vt:lpstr>&gt; YOUR TURN</vt:lpstr>
      <vt:lpstr>YouTube Video Walkthrough!</vt:lpstr>
      <vt:lpstr>&lt;title&gt; Intro to HTML &lt;/title&gt;</vt:lpstr>
      <vt:lpstr>Homework!</vt:lpstr>
      <vt:lpstr>Homework “Due”: Next Class</vt:lpstr>
    </vt:vector>
  </TitlesOfParts>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Shahein Moussavi</cp:lastModifiedBy>
  <cp:revision>1473</cp:revision>
  <cp:lastPrinted>2018-02-02T18:36:53Z</cp:lastPrinted>
  <dcterms:created xsi:type="dcterms:W3CDTF">2015-01-20T17:19:00Z</dcterms:created>
  <dcterms:modified xsi:type="dcterms:W3CDTF">2018-02-02T18:37:03Z</dcterms:modified>
</cp:coreProperties>
</file>